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5" r:id="rId2"/>
    <p:sldId id="313" r:id="rId3"/>
    <p:sldId id="315" r:id="rId4"/>
    <p:sldId id="300" r:id="rId5"/>
    <p:sldId id="316" r:id="rId6"/>
    <p:sldId id="279" r:id="rId7"/>
    <p:sldId id="277" r:id="rId8"/>
    <p:sldId id="308" r:id="rId9"/>
    <p:sldId id="281" r:id="rId10"/>
    <p:sldId id="314" r:id="rId11"/>
    <p:sldId id="278" r:id="rId12"/>
    <p:sldId id="312" r:id="rId13"/>
    <p:sldId id="283" r:id="rId14"/>
    <p:sldId id="2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44546A"/>
    <a:srgbClr val="E85D5B"/>
    <a:srgbClr val="CC5C87"/>
    <a:srgbClr val="EF5D50"/>
    <a:srgbClr val="FFFFFF"/>
    <a:srgbClr val="EBF0F9"/>
    <a:srgbClr val="3F4E63"/>
    <a:srgbClr val="364254"/>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1" autoAdjust="0"/>
    <p:restoredTop sz="95165" autoAdjust="0"/>
  </p:normalViewPr>
  <p:slideViewPr>
    <p:cSldViewPr snapToGrid="0" showGuides="1">
      <p:cViewPr varScale="1">
        <p:scale>
          <a:sx n="67" d="100"/>
          <a:sy n="67" d="100"/>
        </p:scale>
        <p:origin x="708" y="40"/>
      </p:cViewPr>
      <p:guideLst>
        <p:guide orient="horz" pos="2136"/>
        <p:guide pos="3840"/>
      </p:guideLst>
    </p:cSldViewPr>
  </p:slideViewPr>
  <p:notesTextViewPr>
    <p:cViewPr>
      <p:scale>
        <a:sx n="125" d="100"/>
        <a:sy n="125"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8D3F7D-F1E3-4B5E-92D7-47C861DAD684}" type="datetimeFigureOut">
              <a:rPr lang="en-ID" smtClean="0"/>
              <a:t>29/04/2024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C6AD-AF80-4181-B3EE-0F7B483B0C11}" type="slidenum">
              <a:rPr lang="en-ID" smtClean="0"/>
              <a:t>‹#›</a:t>
            </a:fld>
            <a:endParaRPr lang="en-ID"/>
          </a:p>
        </p:txBody>
      </p:sp>
    </p:spTree>
    <p:extLst>
      <p:ext uri="{BB962C8B-B14F-4D97-AF65-F5344CB8AC3E}">
        <p14:creationId xmlns:p14="http://schemas.microsoft.com/office/powerpoint/2010/main" val="3080363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photos/pqzRfBhd9r0"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lFhyR3GVOX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photos/lFhyR3GVOX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photos/lFhyR3GVOX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photos/jJT2r2n7lY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photos/jJT2r2n7lY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D3C6AD-AF80-4181-B3EE-0F7B483B0C11}" type="slidenum">
              <a:rPr lang="en-ID" smtClean="0"/>
              <a:t>1</a:t>
            </a:fld>
            <a:endParaRPr lang="en-ID"/>
          </a:p>
        </p:txBody>
      </p:sp>
    </p:spTree>
    <p:extLst>
      <p:ext uri="{BB962C8B-B14F-4D97-AF65-F5344CB8AC3E}">
        <p14:creationId xmlns:p14="http://schemas.microsoft.com/office/powerpoint/2010/main" val="3990097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D3C6AD-AF80-4181-B3EE-0F7B483B0C11}" type="slidenum">
              <a:rPr lang="en-ID" smtClean="0"/>
              <a:t>4</a:t>
            </a:fld>
            <a:endParaRPr lang="en-ID"/>
          </a:p>
        </p:txBody>
      </p:sp>
    </p:spTree>
    <p:extLst>
      <p:ext uri="{BB962C8B-B14F-4D97-AF65-F5344CB8AC3E}">
        <p14:creationId xmlns:p14="http://schemas.microsoft.com/office/powerpoint/2010/main" val="387606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https://unsplash.com/photos/pqzRfBhd9r0</a:t>
            </a:r>
            <a:endParaRPr lang="en-ID" dirty="0"/>
          </a:p>
          <a:p>
            <a:pPr marL="0" marR="0" lvl="0" indent="0" algn="l" defTabSz="914400" rtl="0" eaLnBrk="1" fontAlgn="auto" latinLnBrk="0" hangingPunct="1">
              <a:lnSpc>
                <a:spcPct val="100000"/>
              </a:lnSpc>
              <a:spcBef>
                <a:spcPts val="0"/>
              </a:spcBef>
              <a:spcAft>
                <a:spcPts val="0"/>
              </a:spcAft>
              <a:buClrTx/>
              <a:buSzTx/>
              <a:buFontTx/>
              <a:buNone/>
              <a:tabLst/>
              <a:defRPr/>
            </a:pPr>
            <a:r>
              <a:rPr lang="en-ID" dirty="0">
                <a:hlinkClick r:id="rId4"/>
              </a:rPr>
              <a:t>https://unsplash.com/photos/lFhyR3GVOXE</a:t>
            </a:r>
            <a:endParaRPr lang="en-ID" dirty="0"/>
          </a:p>
          <a:p>
            <a:endParaRPr lang="en-ID" dirty="0"/>
          </a:p>
        </p:txBody>
      </p:sp>
      <p:sp>
        <p:nvSpPr>
          <p:cNvPr id="4" name="Slide Number Placeholder 3"/>
          <p:cNvSpPr>
            <a:spLocks noGrp="1"/>
          </p:cNvSpPr>
          <p:nvPr>
            <p:ph type="sldNum" sz="quarter" idx="5"/>
          </p:nvPr>
        </p:nvSpPr>
        <p:spPr/>
        <p:txBody>
          <a:bodyPr/>
          <a:lstStyle/>
          <a:p>
            <a:fld id="{CED3C6AD-AF80-4181-B3EE-0F7B483B0C11}" type="slidenum">
              <a:rPr lang="en-ID" smtClean="0"/>
              <a:t>6</a:t>
            </a:fld>
            <a:endParaRPr lang="en-ID"/>
          </a:p>
        </p:txBody>
      </p:sp>
    </p:spTree>
    <p:extLst>
      <p:ext uri="{BB962C8B-B14F-4D97-AF65-F5344CB8AC3E}">
        <p14:creationId xmlns:p14="http://schemas.microsoft.com/office/powerpoint/2010/main" val="2880127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https://unsplash.com/photos/lFhyR3GVOXE</a:t>
            </a:r>
            <a:endParaRPr lang="en-ID" dirty="0"/>
          </a:p>
        </p:txBody>
      </p:sp>
      <p:sp>
        <p:nvSpPr>
          <p:cNvPr id="4" name="Slide Number Placeholder 3"/>
          <p:cNvSpPr>
            <a:spLocks noGrp="1"/>
          </p:cNvSpPr>
          <p:nvPr>
            <p:ph type="sldNum" sz="quarter" idx="5"/>
          </p:nvPr>
        </p:nvSpPr>
        <p:spPr/>
        <p:txBody>
          <a:bodyPr/>
          <a:lstStyle/>
          <a:p>
            <a:fld id="{CED3C6AD-AF80-4181-B3EE-0F7B483B0C11}" type="slidenum">
              <a:rPr lang="en-ID" smtClean="0"/>
              <a:t>7</a:t>
            </a:fld>
            <a:endParaRPr lang="en-ID"/>
          </a:p>
        </p:txBody>
      </p:sp>
    </p:spTree>
    <p:extLst>
      <p:ext uri="{BB962C8B-B14F-4D97-AF65-F5344CB8AC3E}">
        <p14:creationId xmlns:p14="http://schemas.microsoft.com/office/powerpoint/2010/main" val="3647526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https://unsplash.com/photos/lFhyR3GVOXE</a:t>
            </a:r>
            <a:endParaRPr lang="en-ID" dirty="0"/>
          </a:p>
        </p:txBody>
      </p:sp>
      <p:sp>
        <p:nvSpPr>
          <p:cNvPr id="4" name="Slide Number Placeholder 3"/>
          <p:cNvSpPr>
            <a:spLocks noGrp="1"/>
          </p:cNvSpPr>
          <p:nvPr>
            <p:ph type="sldNum" sz="quarter" idx="5"/>
          </p:nvPr>
        </p:nvSpPr>
        <p:spPr/>
        <p:txBody>
          <a:bodyPr/>
          <a:lstStyle/>
          <a:p>
            <a:fld id="{CED3C6AD-AF80-4181-B3EE-0F7B483B0C11}" type="slidenum">
              <a:rPr lang="en-ID" smtClean="0"/>
              <a:t>8</a:t>
            </a:fld>
            <a:endParaRPr lang="en-ID"/>
          </a:p>
        </p:txBody>
      </p:sp>
    </p:spTree>
    <p:extLst>
      <p:ext uri="{BB962C8B-B14F-4D97-AF65-F5344CB8AC3E}">
        <p14:creationId xmlns:p14="http://schemas.microsoft.com/office/powerpoint/2010/main" val="2159840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https://unsplash.com/photos/jJT2r2n7lYA</a:t>
            </a:r>
            <a:endParaRPr lang="en-ID" dirty="0"/>
          </a:p>
        </p:txBody>
      </p:sp>
      <p:sp>
        <p:nvSpPr>
          <p:cNvPr id="4" name="Slide Number Placeholder 3"/>
          <p:cNvSpPr>
            <a:spLocks noGrp="1"/>
          </p:cNvSpPr>
          <p:nvPr>
            <p:ph type="sldNum" sz="quarter" idx="5"/>
          </p:nvPr>
        </p:nvSpPr>
        <p:spPr/>
        <p:txBody>
          <a:bodyPr/>
          <a:lstStyle/>
          <a:p>
            <a:fld id="{CED3C6AD-AF80-4181-B3EE-0F7B483B0C11}" type="slidenum">
              <a:rPr lang="en-ID" smtClean="0"/>
              <a:t>11</a:t>
            </a:fld>
            <a:endParaRPr lang="en-ID"/>
          </a:p>
        </p:txBody>
      </p:sp>
    </p:spTree>
    <p:extLst>
      <p:ext uri="{BB962C8B-B14F-4D97-AF65-F5344CB8AC3E}">
        <p14:creationId xmlns:p14="http://schemas.microsoft.com/office/powerpoint/2010/main" val="199528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https://unsplash.com/photos/jJT2r2n7lYA</a:t>
            </a:r>
            <a:endParaRPr lang="en-ID" dirty="0"/>
          </a:p>
        </p:txBody>
      </p:sp>
      <p:sp>
        <p:nvSpPr>
          <p:cNvPr id="4" name="Slide Number Placeholder 3"/>
          <p:cNvSpPr>
            <a:spLocks noGrp="1"/>
          </p:cNvSpPr>
          <p:nvPr>
            <p:ph type="sldNum" sz="quarter" idx="5"/>
          </p:nvPr>
        </p:nvSpPr>
        <p:spPr/>
        <p:txBody>
          <a:bodyPr/>
          <a:lstStyle/>
          <a:p>
            <a:fld id="{CED3C6AD-AF80-4181-B3EE-0F7B483B0C11}" type="slidenum">
              <a:rPr lang="en-ID" smtClean="0"/>
              <a:t>12</a:t>
            </a:fld>
            <a:endParaRPr lang="en-ID"/>
          </a:p>
        </p:txBody>
      </p:sp>
    </p:spTree>
    <p:extLst>
      <p:ext uri="{BB962C8B-B14F-4D97-AF65-F5344CB8AC3E}">
        <p14:creationId xmlns:p14="http://schemas.microsoft.com/office/powerpoint/2010/main" val="3556444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1350-6A72-4395-AC93-A4DDAEE30E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1A29086E-CFA6-409A-88BA-F7098F983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17711FA9-2EBE-4F06-B4BE-6E01D527DC27}"/>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062897A8-3BF5-4571-B765-3486FF33C8A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7DE8831-FE56-42C9-AC24-0AECA9FCFB81}"/>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1286125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9B3E-4DD6-465F-BBCD-C6E2EF80B452}"/>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A572E489-8FBC-4190-BE06-17BE1213C4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63DFA2-C1EC-44EE-AE17-CDFF8DE333CE}"/>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2A3F0DB9-B483-45B7-8C36-3506031CBDB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15EC531-0BE9-452A-97C6-CAFB6188983E}"/>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1001405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90263-718A-42E4-83CF-39F654D53B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6236AE9F-7FCE-41DA-8050-E87E1C56CE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58BB158-1AEE-454E-A9A4-E0EA4CBA3D49}"/>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B2939CA1-68CD-4DBF-9CB6-8EFF0E65DCE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78B5970-4CD3-4E0F-A73A-7EA99B486B7A}"/>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2985072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0E71-A41A-47AE-AC01-ADEA9CDFA75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AC6ACB8-BA0B-4FAD-BE96-06708AB608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D4B29B4-B2A2-4568-A91A-CCC6F544C35F}"/>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97C59C25-C713-4C11-A0F6-0C27B5FAE7A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114C54D-BEDB-467A-8B86-05480D286D95}"/>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1473146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D266-0212-4CBE-9909-C20F226479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DC1034E0-C770-4712-9B75-3184ED56B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39F2A-B257-4AE0-B92B-5AB4BAF247A7}"/>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945104A5-DE69-4E9C-A562-E043A60ECB4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38B7170-466B-42EF-BCB7-FCC39B7E754F}"/>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2583993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21F6-283F-4DC6-BF8C-ADB4BB33292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1C530A0-F030-40D3-8E4A-00CA9BBD12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2A9F48F-2244-4208-AB3B-61033D9EB7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00687B1D-61E8-4F4C-B669-07C08C6EF223}"/>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6" name="Footer Placeholder 5">
            <a:extLst>
              <a:ext uri="{FF2B5EF4-FFF2-40B4-BE49-F238E27FC236}">
                <a16:creationId xmlns:a16="http://schemas.microsoft.com/office/drawing/2014/main" id="{AFB524AD-16DF-44CE-A696-14615770CE3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7023308-A5AC-4B5F-BD73-E9DFD96BC373}"/>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65174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1942-2F7D-4941-A68E-91769F17382E}"/>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5CBA2F5A-28F3-45AA-BEB8-6AC4E387D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3F3460-3D76-4B02-84E9-7092C74802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0DB887A3-3909-4B70-B9FC-E2ABB4EFD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CD001F-50B1-4361-8D5B-61C97F51AB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4F5C640F-885D-40ED-A603-BF21948AD87A}"/>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8" name="Footer Placeholder 7">
            <a:extLst>
              <a:ext uri="{FF2B5EF4-FFF2-40B4-BE49-F238E27FC236}">
                <a16:creationId xmlns:a16="http://schemas.microsoft.com/office/drawing/2014/main" id="{04274A7A-73A3-4A2B-BD85-B3B1A60C606E}"/>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C38A14C7-8D2E-4330-8A56-DF32B7E9396C}"/>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904831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73C9-20D6-4852-BB7F-0F7CDD44EB0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3EC5903D-1F5E-4DFC-9FD1-64A65CD11542}"/>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4" name="Footer Placeholder 3">
            <a:extLst>
              <a:ext uri="{FF2B5EF4-FFF2-40B4-BE49-F238E27FC236}">
                <a16:creationId xmlns:a16="http://schemas.microsoft.com/office/drawing/2014/main" id="{9E2B462A-9D47-4CF1-BB93-5E80A4D20194}"/>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6FB3CE8E-E603-4A25-9FAC-3E79333DA3EF}"/>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627807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D951B1-54A3-416C-BED3-485087A287BB}"/>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3" name="Footer Placeholder 2">
            <a:extLst>
              <a:ext uri="{FF2B5EF4-FFF2-40B4-BE49-F238E27FC236}">
                <a16:creationId xmlns:a16="http://schemas.microsoft.com/office/drawing/2014/main" id="{315BFF88-7B9A-4ACF-B3A6-99D17E9EDFED}"/>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E085518F-73DF-4711-9E8D-50889D4FA80C}"/>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1331150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DB6E5-41CE-41D0-98D9-2C80775A2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CBCB4BC4-5DD2-4B90-8B7E-B445379C71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ACE7608B-133E-4534-B93F-115D2B528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5A6117-5923-40A0-B014-BC7B5614D21B}"/>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6" name="Footer Placeholder 5">
            <a:extLst>
              <a:ext uri="{FF2B5EF4-FFF2-40B4-BE49-F238E27FC236}">
                <a16:creationId xmlns:a16="http://schemas.microsoft.com/office/drawing/2014/main" id="{FA079005-5575-44E3-A559-8CCDC00DFDA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CA53F687-4DAB-4EE7-8A0F-F75750D5BD1C}"/>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1678220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575C-9899-4F06-9F48-B21C0EB54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916215B7-6138-4079-B0FE-BB50E79196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629A142F-FFFC-4AC6-BA82-3E5CC2F128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12BC77-6CE0-48C0-B163-AFABEB1FC071}"/>
              </a:ext>
            </a:extLst>
          </p:cNvPr>
          <p:cNvSpPr>
            <a:spLocks noGrp="1"/>
          </p:cNvSpPr>
          <p:nvPr>
            <p:ph type="dt" sz="half" idx="10"/>
          </p:nvPr>
        </p:nvSpPr>
        <p:spPr/>
        <p:txBody>
          <a:bodyPr/>
          <a:lstStyle/>
          <a:p>
            <a:fld id="{8BF41A2C-2830-4963-A671-2438E968C526}" type="datetimeFigureOut">
              <a:rPr lang="en-ID" smtClean="0"/>
              <a:t>29/04/2024</a:t>
            </a:fld>
            <a:endParaRPr lang="en-ID"/>
          </a:p>
        </p:txBody>
      </p:sp>
      <p:sp>
        <p:nvSpPr>
          <p:cNvPr id="6" name="Footer Placeholder 5">
            <a:extLst>
              <a:ext uri="{FF2B5EF4-FFF2-40B4-BE49-F238E27FC236}">
                <a16:creationId xmlns:a16="http://schemas.microsoft.com/office/drawing/2014/main" id="{1C7C55D1-5984-4AD9-AC14-FA65422058D5}"/>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557F6E98-5525-4012-B40D-C40CED3B0359}"/>
              </a:ext>
            </a:extLst>
          </p:cNvPr>
          <p:cNvSpPr>
            <a:spLocks noGrp="1"/>
          </p:cNvSpPr>
          <p:nvPr>
            <p:ph type="sldNum" sz="quarter" idx="12"/>
          </p:nvPr>
        </p:nvSpPr>
        <p:spPr/>
        <p:txBody>
          <a:bodyPr/>
          <a:lstStyle/>
          <a:p>
            <a:fld id="{F1AE027F-A677-4396-B2AC-C7796A810D8A}" type="slidenum">
              <a:rPr lang="en-ID" smtClean="0"/>
              <a:t>‹#›</a:t>
            </a:fld>
            <a:endParaRPr lang="en-ID"/>
          </a:p>
        </p:txBody>
      </p:sp>
    </p:spTree>
    <p:extLst>
      <p:ext uri="{BB962C8B-B14F-4D97-AF65-F5344CB8AC3E}">
        <p14:creationId xmlns:p14="http://schemas.microsoft.com/office/powerpoint/2010/main" val="3618706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7E305-F4B2-42DE-9598-A51C5F7BDA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C01A4F8-771E-465A-A84C-93D9AFDA2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5F143094-A141-4988-A9F7-70E4A6607F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F41A2C-2830-4963-A671-2438E968C526}" type="datetimeFigureOut">
              <a:rPr lang="en-ID" smtClean="0"/>
              <a:t>29/04/2024</a:t>
            </a:fld>
            <a:endParaRPr lang="en-ID"/>
          </a:p>
        </p:txBody>
      </p:sp>
      <p:sp>
        <p:nvSpPr>
          <p:cNvPr id="5" name="Footer Placeholder 4">
            <a:extLst>
              <a:ext uri="{FF2B5EF4-FFF2-40B4-BE49-F238E27FC236}">
                <a16:creationId xmlns:a16="http://schemas.microsoft.com/office/drawing/2014/main" id="{45124C59-61E2-4049-BF75-031C2E476D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AF5835BE-DDA9-46FA-AEB1-27CED96A8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E027F-A677-4396-B2AC-C7796A810D8A}" type="slidenum">
              <a:rPr lang="en-ID" smtClean="0"/>
              <a:t>‹#›</a:t>
            </a:fld>
            <a:endParaRPr lang="en-ID"/>
          </a:p>
        </p:txBody>
      </p:sp>
    </p:spTree>
    <p:extLst>
      <p:ext uri="{BB962C8B-B14F-4D97-AF65-F5344CB8AC3E}">
        <p14:creationId xmlns:p14="http://schemas.microsoft.com/office/powerpoint/2010/main" val="312166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app.powerbi.com/groups/19e69afc-3e2f-4a2a-bf32-34bb2ed98e88/reports/0ef30e90-c3dd-41a7-bbb8-e4e52c4baf86/ReportSection9201bd0ef72051d0d342?experience=power-bi" TargetMode="Externa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hyperlink" Target="https://knightfoundation.org/press/releases/shaping-the-future-of-technology-in-museums-knight-invests-750000-in-five-experiments-using-immersive-technology-in-the-arts/"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docs.google.com/spreadsheets/d/1E_qRMsBpx6oGBLEl1Ii-fUtgm1QvZNdKXQSujFXTFgA/edit#gid=287823992" TargetMode="External"/><Relationship Id="rId3" Type="http://schemas.openxmlformats.org/officeDocument/2006/relationships/image" Target="../media/image9.jpeg"/><Relationship Id="rId7" Type="http://schemas.openxmlformats.org/officeDocument/2006/relationships/hyperlink" Target="https://www.galiglobal.com/blog/2017/20170306-My-experience-in-the-Refugal.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hyperlink" Target="https://www.pxfuel.com/en/search?q=finance" TargetMode="External"/><Relationship Id="rId4" Type="http://schemas.openxmlformats.org/officeDocument/2006/relationships/image" Target="../media/image10.jpg"/><Relationship Id="rId9" Type="http://schemas.openxmlformats.org/officeDocument/2006/relationships/hyperlink" Target="https://drive.google.com/file/d/1-uN5PiahfcbTSTOWJysZ_b-nWnDCmbdW/vie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app.powerbi.com/groups/me/reports/843a3c54-ec75-48f2-a551-e18e73e87359/ReportSection619fa2c0427ca3b28d5a?experience=power-bi" TargetMode="Externa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18F5F205-0241-45A4-9083-7D6EA7EE4302}"/>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0" name="Oval 19">
            <a:extLst>
              <a:ext uri="{FF2B5EF4-FFF2-40B4-BE49-F238E27FC236}">
                <a16:creationId xmlns:a16="http://schemas.microsoft.com/office/drawing/2014/main" id="{2712A683-007A-4CF3-874E-F6CC4E14E10F}"/>
              </a:ext>
            </a:extLst>
          </p:cNvPr>
          <p:cNvSpPr/>
          <p:nvPr/>
        </p:nvSpPr>
        <p:spPr>
          <a:xfrm flipV="1">
            <a:off x="2547811" y="1422400"/>
            <a:ext cx="3358494" cy="3358448"/>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schemeClr val="bg1">
                <a:alpha val="18000"/>
              </a:schemeClr>
            </a:outerShdw>
          </a:effectLst>
        </p:spPr>
        <p:txBody>
          <a:bodyPr rtlCol="0" anchor="ctr"/>
          <a:lstStyle/>
          <a:p>
            <a:pPr algn="ctr"/>
            <a:endParaRPr lang="en-GB" kern="0">
              <a:solidFill>
                <a:srgbClr val="FFFFFF"/>
              </a:solidFill>
              <a:latin typeface="Calibri" panose="020F0502020204030204"/>
            </a:endParaRPr>
          </a:p>
        </p:txBody>
      </p:sp>
      <p:sp>
        <p:nvSpPr>
          <p:cNvPr id="88" name="Oval 87">
            <a:extLst>
              <a:ext uri="{FF2B5EF4-FFF2-40B4-BE49-F238E27FC236}">
                <a16:creationId xmlns:a16="http://schemas.microsoft.com/office/drawing/2014/main" id="{C17F3A87-C4C3-409E-A028-E66D6F8760EE}"/>
              </a:ext>
            </a:extLst>
          </p:cNvPr>
          <p:cNvSpPr/>
          <p:nvPr/>
        </p:nvSpPr>
        <p:spPr>
          <a:xfrm>
            <a:off x="2777945" y="1650137"/>
            <a:ext cx="2890079" cy="2890079"/>
          </a:xfrm>
          <a:prstGeom prst="ellipse">
            <a:avLst/>
          </a:prstGeom>
          <a:gradFill>
            <a:gsLst>
              <a:gs pos="0">
                <a:schemeClr val="bg1">
                  <a:alpha val="5000"/>
                </a:schemeClr>
              </a:gs>
              <a:gs pos="100000">
                <a:schemeClr val="accent1">
                  <a:lumMod val="20000"/>
                  <a:lumOff val="80000"/>
                  <a:alpha val="13000"/>
                </a:schemeClr>
              </a:gs>
              <a:gs pos="30000">
                <a:schemeClr val="bg1">
                  <a:alpha val="20000"/>
                </a:schemeClr>
              </a:gs>
            </a:gsLst>
            <a:lin ang="5400000" scaled="0"/>
          </a:gradFill>
          <a:ln w="635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bg1">
                    <a:lumMod val="95000"/>
                  </a:schemeClr>
                </a:gs>
              </a:gsLst>
              <a:lin ang="5400000" scaled="1"/>
            </a:gradFill>
            <a:prstDash val="solid"/>
            <a:miter lim="800000"/>
          </a:ln>
          <a:effectLst/>
        </p:spPr>
        <p:txBody>
          <a:bodyPr rtlCol="0" anchor="ctr"/>
          <a:lstStyle/>
          <a:p>
            <a:pPr algn="ctr"/>
            <a:endParaRPr lang="en-ID"/>
          </a:p>
        </p:txBody>
      </p:sp>
      <p:sp>
        <p:nvSpPr>
          <p:cNvPr id="83" name="Rectangle 82">
            <a:extLst>
              <a:ext uri="{FF2B5EF4-FFF2-40B4-BE49-F238E27FC236}">
                <a16:creationId xmlns:a16="http://schemas.microsoft.com/office/drawing/2014/main" id="{3DFB93BD-E405-40D8-B0BB-1BFFF6DD4F30}"/>
              </a:ext>
            </a:extLst>
          </p:cNvPr>
          <p:cNvSpPr/>
          <p:nvPr/>
        </p:nvSpPr>
        <p:spPr>
          <a:xfrm>
            <a:off x="-2" y="4165413"/>
            <a:ext cx="12192001" cy="2692587"/>
          </a:xfrm>
          <a:prstGeom prst="rect">
            <a:avLst/>
          </a:prstGeom>
          <a:gradFill>
            <a:gsLst>
              <a:gs pos="1000">
                <a:schemeClr val="accent1">
                  <a:lumMod val="20000"/>
                  <a:lumOff val="80000"/>
                </a:schemeClr>
              </a:gs>
              <a:gs pos="100000">
                <a:schemeClr val="bg1">
                  <a:alpha val="79000"/>
                </a:schemeClr>
              </a:gs>
            </a:gsLst>
            <a:lin ang="27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chemeClr val="accent1">
                  <a:lumMod val="75000"/>
                </a:schemeClr>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19CE7723-9220-460F-B79F-EB29B623AA51}"/>
              </a:ext>
            </a:extLst>
          </p:cNvPr>
          <p:cNvSpPr/>
          <p:nvPr/>
        </p:nvSpPr>
        <p:spPr>
          <a:xfrm flipV="1">
            <a:off x="4263105" y="5320240"/>
            <a:ext cx="642421" cy="642410"/>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15" name="Oval 14">
            <a:extLst>
              <a:ext uri="{FF2B5EF4-FFF2-40B4-BE49-F238E27FC236}">
                <a16:creationId xmlns:a16="http://schemas.microsoft.com/office/drawing/2014/main" id="{BA456779-F7AF-4860-9D60-012A3CC4D635}"/>
              </a:ext>
            </a:extLst>
          </p:cNvPr>
          <p:cNvSpPr/>
          <p:nvPr/>
        </p:nvSpPr>
        <p:spPr>
          <a:xfrm flipH="1" flipV="1">
            <a:off x="8254936" y="2793104"/>
            <a:ext cx="200892" cy="200891"/>
          </a:xfrm>
          <a:prstGeom prst="ellipse">
            <a:avLst/>
          </a:prstGeom>
          <a:gradFill>
            <a:gsLst>
              <a:gs pos="37000">
                <a:srgbClr val="CC5C87">
                  <a:alpha val="43000"/>
                </a:srgbClr>
              </a:gs>
              <a:gs pos="100000">
                <a:schemeClr val="accent4">
                  <a:alpha val="43000"/>
                </a:schemeClr>
              </a:gs>
              <a:gs pos="76000">
                <a:srgbClr val="FF5D37">
                  <a:alpha val="43000"/>
                </a:srgbClr>
              </a:gs>
              <a:gs pos="0">
                <a:srgbClr val="3B354B">
                  <a:alpha val="43000"/>
                </a:srgb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17" name="Oval 16">
            <a:extLst>
              <a:ext uri="{FF2B5EF4-FFF2-40B4-BE49-F238E27FC236}">
                <a16:creationId xmlns:a16="http://schemas.microsoft.com/office/drawing/2014/main" id="{48D6CDDC-BE87-4C7E-B304-0841CF3BB13E}"/>
              </a:ext>
            </a:extLst>
          </p:cNvPr>
          <p:cNvSpPr/>
          <p:nvPr/>
        </p:nvSpPr>
        <p:spPr>
          <a:xfrm>
            <a:off x="2155301" y="1769219"/>
            <a:ext cx="175174" cy="175170"/>
          </a:xfrm>
          <a:prstGeom prst="ellipse">
            <a:avLst/>
          </a:prstGeom>
          <a:gradFill>
            <a:gsLst>
              <a:gs pos="0">
                <a:schemeClr val="accent1">
                  <a:lumMod val="20000"/>
                  <a:lumOff val="80000"/>
                  <a:alpha val="43000"/>
                </a:schemeClr>
              </a:gs>
              <a:gs pos="100000">
                <a:schemeClr val="bg1">
                  <a:lumMod val="95000"/>
                  <a:alpha val="43000"/>
                </a:schemeClr>
              </a:gs>
              <a:gs pos="30000">
                <a:schemeClr val="accent1">
                  <a:lumMod val="60000"/>
                  <a:lumOff val="40000"/>
                  <a:alpha val="43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18" name="Oval 17">
            <a:extLst>
              <a:ext uri="{FF2B5EF4-FFF2-40B4-BE49-F238E27FC236}">
                <a16:creationId xmlns:a16="http://schemas.microsoft.com/office/drawing/2014/main" id="{CD450EB6-394A-43E7-91B1-CE8CDBFD2FDB}"/>
              </a:ext>
            </a:extLst>
          </p:cNvPr>
          <p:cNvSpPr/>
          <p:nvPr/>
        </p:nvSpPr>
        <p:spPr>
          <a:xfrm flipH="1" flipV="1">
            <a:off x="9253071" y="4347411"/>
            <a:ext cx="238268" cy="238266"/>
          </a:xfrm>
          <a:prstGeom prst="ellipse">
            <a:avLst/>
          </a:prstGeom>
          <a:gradFill>
            <a:gsLst>
              <a:gs pos="0">
                <a:schemeClr val="accent1">
                  <a:lumMod val="20000"/>
                  <a:lumOff val="80000"/>
                  <a:alpha val="43000"/>
                </a:schemeClr>
              </a:gs>
              <a:gs pos="100000">
                <a:schemeClr val="bg1">
                  <a:lumMod val="95000"/>
                  <a:alpha val="43000"/>
                </a:schemeClr>
              </a:gs>
              <a:gs pos="30000">
                <a:schemeClr val="accent1">
                  <a:lumMod val="60000"/>
                  <a:lumOff val="40000"/>
                  <a:alpha val="43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31" name="TextBox 30">
            <a:extLst>
              <a:ext uri="{FF2B5EF4-FFF2-40B4-BE49-F238E27FC236}">
                <a16:creationId xmlns:a16="http://schemas.microsoft.com/office/drawing/2014/main" id="{4870D2FB-509E-4A55-A3BD-1E6CE630C4E2}"/>
              </a:ext>
            </a:extLst>
          </p:cNvPr>
          <p:cNvSpPr txBox="1"/>
          <p:nvPr/>
        </p:nvSpPr>
        <p:spPr>
          <a:xfrm>
            <a:off x="847235" y="2477906"/>
            <a:ext cx="6662956" cy="2123658"/>
          </a:xfrm>
          <a:prstGeom prst="rect">
            <a:avLst/>
          </a:prstGeom>
          <a:noFill/>
          <a:effectLst>
            <a:outerShdw blurRad="50800" dist="38100" dir="2700000" algn="tl" rotWithShape="0">
              <a:schemeClr val="accent1">
                <a:lumMod val="20000"/>
                <a:lumOff val="80000"/>
                <a:alpha val="35000"/>
              </a:schemeClr>
            </a:outerShdw>
          </a:effectLst>
        </p:spPr>
        <p:txBody>
          <a:bodyPr wrap="square" lIns="0" tIns="0" rIns="0" bIns="0" rtlCol="0">
            <a:spAutoFit/>
          </a:bodyPr>
          <a:lstStyle/>
          <a:p>
            <a:pPr algn="ctr" defTabSz="713232">
              <a:defRPr/>
            </a:pPr>
            <a:r>
              <a:rPr lang="en-US" sz="13800" spc="300" dirty="0">
                <a:solidFill>
                  <a:schemeClr val="tx2"/>
                </a:solidFill>
                <a:effectLst>
                  <a:outerShdw blurRad="508000" dist="114300" dir="9300000" sx="101000" sy="101000" algn="tl" rotWithShape="0">
                    <a:srgbClr val="FB9F9F">
                      <a:alpha val="50000"/>
                    </a:srgbClr>
                  </a:outerShdw>
                </a:effectLst>
                <a:latin typeface="Modern No. 20" panose="02070704070505020303" pitchFamily="18" charset="0"/>
              </a:rPr>
              <a:t>Report</a:t>
            </a:r>
          </a:p>
        </p:txBody>
      </p:sp>
      <p:sp>
        <p:nvSpPr>
          <p:cNvPr id="16" name="Oval 15">
            <a:extLst>
              <a:ext uri="{FF2B5EF4-FFF2-40B4-BE49-F238E27FC236}">
                <a16:creationId xmlns:a16="http://schemas.microsoft.com/office/drawing/2014/main" id="{EC47B85C-CD73-4DD4-BDA5-40D8492316F3}"/>
              </a:ext>
            </a:extLst>
          </p:cNvPr>
          <p:cNvSpPr/>
          <p:nvPr/>
        </p:nvSpPr>
        <p:spPr>
          <a:xfrm flipH="1" flipV="1">
            <a:off x="6432112" y="4792899"/>
            <a:ext cx="441644" cy="441644"/>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30" name="TextBox 29">
            <a:extLst>
              <a:ext uri="{FF2B5EF4-FFF2-40B4-BE49-F238E27FC236}">
                <a16:creationId xmlns:a16="http://schemas.microsoft.com/office/drawing/2014/main" id="{484E34E1-F22C-484B-81BD-1A18D9594B7C}"/>
              </a:ext>
            </a:extLst>
          </p:cNvPr>
          <p:cNvSpPr txBox="1"/>
          <p:nvPr/>
        </p:nvSpPr>
        <p:spPr>
          <a:xfrm>
            <a:off x="2584641" y="2216441"/>
            <a:ext cx="3321664" cy="677108"/>
          </a:xfrm>
          <a:prstGeom prst="rect">
            <a:avLst/>
          </a:prstGeom>
          <a:noFill/>
        </p:spPr>
        <p:txBody>
          <a:bodyPr wrap="square" lIns="0" tIns="0" rIns="0" bIns="0" rtlCol="0">
            <a:spAutoFit/>
          </a:bodyPr>
          <a:lstStyle/>
          <a:p>
            <a:pPr marR="0" lvl="0" indent="0" algn="ctr" defTabSz="713232" fontAlgn="auto">
              <a:lnSpc>
                <a:spcPct val="100000"/>
              </a:lnSpc>
              <a:spcBef>
                <a:spcPts val="0"/>
              </a:spcBef>
              <a:spcAft>
                <a:spcPts val="0"/>
              </a:spcAft>
              <a:buClrTx/>
              <a:buSzTx/>
              <a:buFontTx/>
              <a:buNone/>
              <a:tabLst/>
              <a:defRPr/>
            </a:pPr>
            <a:r>
              <a:rPr lang="en-US" sz="4400" b="1" dirty="0">
                <a:solidFill>
                  <a:schemeClr val="bg1"/>
                </a:solidFill>
                <a:effectLst>
                  <a:outerShdw blurRad="508000" dist="114300" dir="9300000" sx="101000" sy="101000" algn="tl" rotWithShape="0">
                    <a:schemeClr val="accent1">
                      <a:lumMod val="50000"/>
                      <a:alpha val="50000"/>
                    </a:schemeClr>
                  </a:outerShdw>
                </a:effectLst>
                <a:latin typeface="Lucida Sans" panose="020B0602030504020204" pitchFamily="34" charset="0"/>
              </a:rPr>
              <a:t>Internship</a:t>
            </a:r>
          </a:p>
        </p:txBody>
      </p:sp>
      <p:sp>
        <p:nvSpPr>
          <p:cNvPr id="19" name="Oval 18">
            <a:extLst>
              <a:ext uri="{FF2B5EF4-FFF2-40B4-BE49-F238E27FC236}">
                <a16:creationId xmlns:a16="http://schemas.microsoft.com/office/drawing/2014/main" id="{5C00EDCE-EB83-4958-9FAB-3D57EB067342}"/>
              </a:ext>
            </a:extLst>
          </p:cNvPr>
          <p:cNvSpPr/>
          <p:nvPr/>
        </p:nvSpPr>
        <p:spPr>
          <a:xfrm flipH="1" flipV="1">
            <a:off x="902854" y="4035921"/>
            <a:ext cx="290981" cy="290979"/>
          </a:xfrm>
          <a:prstGeom prst="ellipse">
            <a:avLst/>
          </a:prstGeom>
          <a:gradFill>
            <a:gsLst>
              <a:gs pos="37000">
                <a:srgbClr val="CC5C87">
                  <a:alpha val="43000"/>
                </a:srgbClr>
              </a:gs>
              <a:gs pos="100000">
                <a:schemeClr val="accent4">
                  <a:alpha val="43000"/>
                </a:schemeClr>
              </a:gs>
              <a:gs pos="76000">
                <a:srgbClr val="FF5D37">
                  <a:alpha val="43000"/>
                </a:srgbClr>
              </a:gs>
              <a:gs pos="0">
                <a:srgbClr val="3B354B">
                  <a:alpha val="43000"/>
                </a:srgb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50" name="Rectangle 49">
            <a:extLst>
              <a:ext uri="{FF2B5EF4-FFF2-40B4-BE49-F238E27FC236}">
                <a16:creationId xmlns:a16="http://schemas.microsoft.com/office/drawing/2014/main" id="{87B72F60-69AC-477E-B22D-514EF736B6C4}"/>
              </a:ext>
            </a:extLst>
          </p:cNvPr>
          <p:cNvSpPr/>
          <p:nvPr/>
        </p:nvSpPr>
        <p:spPr>
          <a:xfrm>
            <a:off x="1557860" y="4181410"/>
            <a:ext cx="2183787"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1">
                    <a:lumMod val="75000"/>
                  </a:schemeClr>
                </a:solidFill>
                <a:effectLst/>
                <a:uLnTx/>
                <a:uFillTx/>
                <a:latin typeface="Calibri" panose="020F0502020204030204"/>
                <a:ea typeface="+mn-ea"/>
                <a:cs typeface="+mn-cs"/>
              </a:rPr>
              <a:t>PearlRain Digital</a:t>
            </a:r>
            <a:r>
              <a:rPr lang="en-US" sz="1400" b="1" kern="0" dirty="0">
                <a:solidFill>
                  <a:schemeClr val="accent1">
                    <a:lumMod val="75000"/>
                  </a:schemeClr>
                </a:solidFill>
                <a:latin typeface="Calibri" panose="020F0502020204030204"/>
              </a:rPr>
              <a:t> LLP</a:t>
            </a:r>
            <a:endParaRPr kumimoji="0" lang="en-US" sz="1400" b="1" i="0" u="none" strike="noStrike" kern="0" cap="none" spc="0" normalizeH="0" baseline="0" noProof="0" dirty="0">
              <a:ln>
                <a:noFill/>
              </a:ln>
              <a:solidFill>
                <a:schemeClr val="accent1">
                  <a:lumMod val="75000"/>
                </a:schemeClr>
              </a:solidFill>
              <a:effectLst/>
              <a:uLnTx/>
              <a:uFillTx/>
              <a:latin typeface="Calibri" panose="020F0502020204030204"/>
              <a:ea typeface="+mn-ea"/>
              <a:cs typeface="+mn-cs"/>
            </a:endParaRPr>
          </a:p>
        </p:txBody>
      </p:sp>
      <p:pic>
        <p:nvPicPr>
          <p:cNvPr id="2" name="Picture 1" descr="A close up of a logo&#10;&#10;Description automatically generated">
            <a:extLst>
              <a:ext uri="{FF2B5EF4-FFF2-40B4-BE49-F238E27FC236}">
                <a16:creationId xmlns:a16="http://schemas.microsoft.com/office/drawing/2014/main" id="{ECB4F77E-EC07-BFE2-DAFF-E8BA146BC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205" y="388014"/>
            <a:ext cx="2450794" cy="787302"/>
          </a:xfrm>
          <a:prstGeom prst="rect">
            <a:avLst/>
          </a:prstGeom>
        </p:spPr>
      </p:pic>
    </p:spTree>
    <p:extLst>
      <p:ext uri="{BB962C8B-B14F-4D97-AF65-F5344CB8AC3E}">
        <p14:creationId xmlns:p14="http://schemas.microsoft.com/office/powerpoint/2010/main" val="42502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98CF47-F22C-43A3-B6CA-913BB64E0426}"/>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9F3FFEE7-2357-4876-9BBA-A80C377A4719}"/>
              </a:ext>
            </a:extLst>
          </p:cNvPr>
          <p:cNvSpPr/>
          <p:nvPr/>
        </p:nvSpPr>
        <p:spPr>
          <a:xfrm>
            <a:off x="581025" y="2486025"/>
            <a:ext cx="11982450" cy="3705225"/>
          </a:xfrm>
          <a:prstGeom prst="roundRect">
            <a:avLst>
              <a:gd name="adj" fmla="val 5450"/>
            </a:avLst>
          </a:pr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1851E0-DC08-4E8F-9F9D-62858B8CF2F0}"/>
              </a:ext>
            </a:extLst>
          </p:cNvPr>
          <p:cNvSpPr/>
          <p:nvPr/>
        </p:nvSpPr>
        <p:spPr>
          <a:xfrm>
            <a:off x="775988" y="650070"/>
            <a:ext cx="6923881" cy="1511534"/>
          </a:xfrm>
          <a:prstGeom prst="rect">
            <a:avLst/>
          </a:prstGeom>
          <a:noFill/>
          <a:effectLst/>
        </p:spPr>
        <p:txBody>
          <a:bodyPr wrap="square" lIns="0" tIns="0" rIns="0" bIns="0" rtlCol="0">
            <a:spAutoFit/>
          </a:bodyPr>
          <a:lstStyle/>
          <a:p>
            <a:pPr defTabSz="713232">
              <a:lnSpc>
                <a:spcPct val="80000"/>
              </a:lnSpc>
            </a:pPr>
            <a:r>
              <a:rPr lang="en-US" sz="6000" spc="300" dirty="0">
                <a:solidFill>
                  <a:srgbClr val="3F4E63"/>
                </a:solidFill>
                <a:latin typeface="Modern No. 20" panose="02070704070505020303" pitchFamily="18" charset="0"/>
              </a:rPr>
              <a:t>Market Basket Analysis </a:t>
            </a:r>
          </a:p>
        </p:txBody>
      </p:sp>
      <p:sp>
        <p:nvSpPr>
          <p:cNvPr id="9" name="Oval 8">
            <a:extLst>
              <a:ext uri="{FF2B5EF4-FFF2-40B4-BE49-F238E27FC236}">
                <a16:creationId xmlns:a16="http://schemas.microsoft.com/office/drawing/2014/main" id="{C1276201-6359-4146-8149-C3012FF0BCB0}"/>
              </a:ext>
            </a:extLst>
          </p:cNvPr>
          <p:cNvSpPr/>
          <p:nvPr/>
        </p:nvSpPr>
        <p:spPr>
          <a:xfrm flipV="1">
            <a:off x="7550089" y="883597"/>
            <a:ext cx="2727462" cy="2727414"/>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0" name="Oval 9">
            <a:extLst>
              <a:ext uri="{FF2B5EF4-FFF2-40B4-BE49-F238E27FC236}">
                <a16:creationId xmlns:a16="http://schemas.microsoft.com/office/drawing/2014/main" id="{DFBAD579-E0FB-49CA-81CE-E3DD1EBE68A6}"/>
              </a:ext>
            </a:extLst>
          </p:cNvPr>
          <p:cNvSpPr/>
          <p:nvPr/>
        </p:nvSpPr>
        <p:spPr>
          <a:xfrm flipV="1">
            <a:off x="-144740" y="5704218"/>
            <a:ext cx="1451530" cy="1451505"/>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8" name="Oval 17">
            <a:extLst>
              <a:ext uri="{FF2B5EF4-FFF2-40B4-BE49-F238E27FC236}">
                <a16:creationId xmlns:a16="http://schemas.microsoft.com/office/drawing/2014/main" id="{DFB5B9B2-03DB-43E7-AE57-32F56E0FF432}"/>
              </a:ext>
            </a:extLst>
          </p:cNvPr>
          <p:cNvSpPr/>
          <p:nvPr/>
        </p:nvSpPr>
        <p:spPr>
          <a:xfrm flipV="1">
            <a:off x="9554048" y="4552053"/>
            <a:ext cx="3279272" cy="3279214"/>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grpSp>
        <p:nvGrpSpPr>
          <p:cNvPr id="2" name="Group 1">
            <a:extLst>
              <a:ext uri="{FF2B5EF4-FFF2-40B4-BE49-F238E27FC236}">
                <a16:creationId xmlns:a16="http://schemas.microsoft.com/office/drawing/2014/main" id="{666628F2-8DA3-4D1F-A9F1-9CC46779F349}"/>
              </a:ext>
            </a:extLst>
          </p:cNvPr>
          <p:cNvGrpSpPr/>
          <p:nvPr/>
        </p:nvGrpSpPr>
        <p:grpSpPr>
          <a:xfrm>
            <a:off x="8913820" y="362270"/>
            <a:ext cx="2901374" cy="5829800"/>
            <a:chOff x="8315401" y="303209"/>
            <a:chExt cx="3111286" cy="6251582"/>
          </a:xfrm>
        </p:grpSpPr>
        <p:pic>
          <p:nvPicPr>
            <p:cNvPr id="15" name="Graphic 14">
              <a:extLst>
                <a:ext uri="{FF2B5EF4-FFF2-40B4-BE49-F238E27FC236}">
                  <a16:creationId xmlns:a16="http://schemas.microsoft.com/office/drawing/2014/main" id="{4C3BD387-D462-483A-883D-E3DDD76125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5401" y="303209"/>
              <a:ext cx="3111286" cy="6251582"/>
            </a:xfrm>
            <a:prstGeom prst="rect">
              <a:avLst/>
            </a:prstGeom>
          </p:spPr>
        </p:pic>
        <p:sp>
          <p:nvSpPr>
            <p:cNvPr id="16" name="Rectangle: Rounded Corners 15">
              <a:extLst>
                <a:ext uri="{FF2B5EF4-FFF2-40B4-BE49-F238E27FC236}">
                  <a16:creationId xmlns:a16="http://schemas.microsoft.com/office/drawing/2014/main" id="{045DE577-76B2-46ED-AC08-9F347437A161}"/>
                </a:ext>
              </a:extLst>
            </p:cNvPr>
            <p:cNvSpPr/>
            <p:nvPr/>
          </p:nvSpPr>
          <p:spPr>
            <a:xfrm>
              <a:off x="8476680" y="429768"/>
              <a:ext cx="2788728" cy="5998466"/>
            </a:xfrm>
            <a:prstGeom prst="roundRect">
              <a:avLst>
                <a:gd name="adj" fmla="val 11037"/>
              </a:avLst>
            </a:prstGeom>
            <a:blipFill dpi="0" rotWithShape="1">
              <a:blip r:embed="rId4">
                <a:alphaModFix amt="71000"/>
              </a:blip>
              <a:srcRect/>
              <a:stretch>
                <a:fillRect l="-62470" r="-1558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40FFC3E-7DC6-4A5A-846A-5CB1ED4F3E18}"/>
              </a:ext>
            </a:extLst>
          </p:cNvPr>
          <p:cNvGrpSpPr/>
          <p:nvPr/>
        </p:nvGrpSpPr>
        <p:grpSpPr>
          <a:xfrm>
            <a:off x="10565230" y="6429971"/>
            <a:ext cx="1172063" cy="265457"/>
            <a:chOff x="10496650" y="6390215"/>
            <a:chExt cx="1172063" cy="265457"/>
          </a:xfrm>
        </p:grpSpPr>
        <p:sp>
          <p:nvSpPr>
            <p:cNvPr id="13" name="TextBox 12">
              <a:extLst>
                <a:ext uri="{FF2B5EF4-FFF2-40B4-BE49-F238E27FC236}">
                  <a16:creationId xmlns:a16="http://schemas.microsoft.com/office/drawing/2014/main" id="{D52C731D-580D-4E04-939E-CC2F39EF50B0}"/>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4" name="TextBox 13">
              <a:extLst>
                <a:ext uri="{FF2B5EF4-FFF2-40B4-BE49-F238E27FC236}">
                  <a16:creationId xmlns:a16="http://schemas.microsoft.com/office/drawing/2014/main" id="{A9039082-3690-4C5B-BCCA-78CA79A0125C}"/>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10</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7" name="TextBox 6">
            <a:extLst>
              <a:ext uri="{FF2B5EF4-FFF2-40B4-BE49-F238E27FC236}">
                <a16:creationId xmlns:a16="http://schemas.microsoft.com/office/drawing/2014/main" id="{9A8038F1-369B-403F-A9BE-52390E8EAA10}"/>
              </a:ext>
            </a:extLst>
          </p:cNvPr>
          <p:cNvSpPr txBox="1"/>
          <p:nvPr/>
        </p:nvSpPr>
        <p:spPr>
          <a:xfrm>
            <a:off x="1192926" y="2692028"/>
            <a:ext cx="6037049" cy="3323987"/>
          </a:xfrm>
          <a:prstGeom prst="rect">
            <a:avLst/>
          </a:prstGeom>
          <a:noFill/>
        </p:spPr>
        <p:txBody>
          <a:bodyPr wrap="square" rtlCol="0">
            <a:spAutoFit/>
          </a:bodyPr>
          <a:lstStyle/>
          <a:p>
            <a:r>
              <a:rPr lang="en-US" sz="1400" b="1" u="sng" dirty="0">
                <a:solidFill>
                  <a:schemeClr val="tx2">
                    <a:lumMod val="60000"/>
                    <a:lumOff val="40000"/>
                  </a:schemeClr>
                </a:solidFill>
                <a:latin typeface="Lucida Sans" panose="020B0602030504020204" pitchFamily="34" charset="0"/>
                <a:hlinkClick r:id="rId5"/>
              </a:rPr>
              <a:t>Market basket analysis</a:t>
            </a:r>
            <a:r>
              <a:rPr lang="en-US" sz="1400" dirty="0">
                <a:solidFill>
                  <a:schemeClr val="tx2">
                    <a:lumMod val="60000"/>
                    <a:lumOff val="40000"/>
                  </a:schemeClr>
                </a:solidFill>
                <a:latin typeface="Lucida Sans" panose="020B0602030504020204" pitchFamily="34" charset="0"/>
                <a:hlinkClick r:id="rId5"/>
              </a:rPr>
              <a:t> </a:t>
            </a:r>
            <a:r>
              <a:rPr lang="en-US" sz="1400" dirty="0">
                <a:solidFill>
                  <a:schemeClr val="tx2">
                    <a:lumMod val="60000"/>
                    <a:lumOff val="40000"/>
                  </a:schemeClr>
                </a:solidFill>
                <a:latin typeface="Lucida Sans" panose="020B0602030504020204" pitchFamily="34" charset="0"/>
              </a:rPr>
              <a:t>is a method used in retail to uncover product relationships based on customer purchase patterns. By analyzing which items are frequently bought together, businesses gain insights into customer behavior and preferences, enabling them to optimize inventory, layout, and merchandising strategies. This analysis also supports cross-selling efforts by identifying opportunities to suggest complementary products, enhancing the shopping experience and driving revenue through targeted promotions and personalized recommendations.</a:t>
            </a:r>
          </a:p>
          <a:p>
            <a:endParaRPr lang="en-US" sz="1400" dirty="0">
              <a:solidFill>
                <a:schemeClr val="tx2">
                  <a:lumMod val="60000"/>
                  <a:lumOff val="40000"/>
                </a:schemeClr>
              </a:solidFill>
              <a:latin typeface="Lucida Sans" panose="020B0602030504020204" pitchFamily="34" charset="0"/>
            </a:endParaRPr>
          </a:p>
          <a:p>
            <a:r>
              <a:rPr lang="en-US" sz="1400" dirty="0">
                <a:solidFill>
                  <a:schemeClr val="tx2">
                    <a:lumMod val="60000"/>
                    <a:lumOff val="40000"/>
                  </a:schemeClr>
                </a:solidFill>
                <a:latin typeface="Lucida Sans" panose="020B0602030504020204" pitchFamily="34" charset="0"/>
              </a:rPr>
              <a:t>This technique not only enhances the shopping experience for customers by suggesting complementary products but also empowers retailers to make data-driven decisions that drive efficiency, improve customer satisfaction, and ultimately boost revenue.</a:t>
            </a:r>
          </a:p>
        </p:txBody>
      </p:sp>
    </p:spTree>
    <p:extLst>
      <p:ext uri="{BB962C8B-B14F-4D97-AF65-F5344CB8AC3E}">
        <p14:creationId xmlns:p14="http://schemas.microsoft.com/office/powerpoint/2010/main" val="1304986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7E50B9-D3DF-4963-B1AB-A9D4ADF0A1AB}"/>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35" name="Picture 34" descr="silver MacBook Air on table near iMac">
            <a:extLst>
              <a:ext uri="{FF2B5EF4-FFF2-40B4-BE49-F238E27FC236}">
                <a16:creationId xmlns:a16="http://schemas.microsoft.com/office/drawing/2014/main" id="{2CDAEEB2-4717-4187-A646-75FB5C9686F8}"/>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8261" t="35253" r="1627" b="20678"/>
          <a:stretch/>
        </p:blipFill>
        <p:spPr bwMode="auto">
          <a:xfrm>
            <a:off x="0" y="0"/>
            <a:ext cx="12192000" cy="3976914"/>
          </a:xfrm>
          <a:custGeom>
            <a:avLst/>
            <a:gdLst>
              <a:gd name="connsiteX0" fmla="*/ 0 w 12192000"/>
              <a:gd name="connsiteY0" fmla="*/ 0 h 6884504"/>
              <a:gd name="connsiteX1" fmla="*/ 12192000 w 12192000"/>
              <a:gd name="connsiteY1" fmla="*/ 0 h 6884504"/>
              <a:gd name="connsiteX2" fmla="*/ 12192000 w 12192000"/>
              <a:gd name="connsiteY2" fmla="*/ 6884504 h 6884504"/>
              <a:gd name="connsiteX3" fmla="*/ 0 w 12192000"/>
              <a:gd name="connsiteY3" fmla="*/ 6884504 h 6884504"/>
            </a:gdLst>
            <a:ahLst/>
            <a:cxnLst>
              <a:cxn ang="0">
                <a:pos x="connsiteX0" y="connsiteY0"/>
              </a:cxn>
              <a:cxn ang="0">
                <a:pos x="connsiteX1" y="connsiteY1"/>
              </a:cxn>
              <a:cxn ang="0">
                <a:pos x="connsiteX2" y="connsiteY2"/>
              </a:cxn>
              <a:cxn ang="0">
                <a:pos x="connsiteX3" y="connsiteY3"/>
              </a:cxn>
            </a:cxnLst>
            <a:rect l="l" t="t" r="r" b="b"/>
            <a:pathLst>
              <a:path w="12192000" h="6884504">
                <a:moveTo>
                  <a:pt x="0" y="0"/>
                </a:moveTo>
                <a:lnTo>
                  <a:pt x="12192000" y="0"/>
                </a:lnTo>
                <a:lnTo>
                  <a:pt x="12192000" y="6884504"/>
                </a:lnTo>
                <a:lnTo>
                  <a:pt x="0" y="6884504"/>
                </a:lnTo>
                <a:close/>
              </a:path>
            </a:pathLst>
          </a:cu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6A9065A-B051-4C79-967D-018F52CECA48}"/>
              </a:ext>
            </a:extLst>
          </p:cNvPr>
          <p:cNvSpPr/>
          <p:nvPr/>
        </p:nvSpPr>
        <p:spPr>
          <a:xfrm>
            <a:off x="0" y="0"/>
            <a:ext cx="12192000" cy="3988455"/>
          </a:xfrm>
          <a:prstGeom prst="rect">
            <a:avLst/>
          </a:prstGeom>
          <a:gradFill>
            <a:gsLst>
              <a:gs pos="82000">
                <a:schemeClr val="accent1">
                  <a:lumMod val="20000"/>
                  <a:lumOff val="80000"/>
                </a:schemeClr>
              </a:gs>
              <a:gs pos="27000">
                <a:schemeClr val="bg1">
                  <a:alpha val="56000"/>
                </a:schemeClr>
              </a:gs>
            </a:gsLst>
            <a:lin ang="5400000" scaled="0"/>
          </a:gradFill>
          <a:ln w="12700" cap="flat" cmpd="sng" algn="ctr">
            <a:noFill/>
            <a:prstDash val="solid"/>
            <a:miter lim="800000"/>
          </a:ln>
          <a:effectLst/>
        </p:spPr>
        <p:txBody>
          <a:bodyPr rtlCol="0" anchor="ctr"/>
          <a:lstStyle/>
          <a:p>
            <a:pPr algn="ctr"/>
            <a:endParaRPr lang="en-ID" kern="0">
              <a:solidFill>
                <a:srgbClr val="FFFFFF"/>
              </a:solidFill>
              <a:latin typeface="Calibri" panose="020F0502020204030204"/>
            </a:endParaRPr>
          </a:p>
        </p:txBody>
      </p:sp>
      <p:sp>
        <p:nvSpPr>
          <p:cNvPr id="13" name="Rectangle 12">
            <a:extLst>
              <a:ext uri="{FF2B5EF4-FFF2-40B4-BE49-F238E27FC236}">
                <a16:creationId xmlns:a16="http://schemas.microsoft.com/office/drawing/2014/main" id="{6124BFC4-46E2-4DDC-B2E1-7C23F901D731}"/>
              </a:ext>
            </a:extLst>
          </p:cNvPr>
          <p:cNvSpPr/>
          <p:nvPr/>
        </p:nvSpPr>
        <p:spPr>
          <a:xfrm flipV="1">
            <a:off x="8002351" y="-19236"/>
            <a:ext cx="4189650" cy="68772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TextBox 14">
            <a:extLst>
              <a:ext uri="{FF2B5EF4-FFF2-40B4-BE49-F238E27FC236}">
                <a16:creationId xmlns:a16="http://schemas.microsoft.com/office/drawing/2014/main" id="{FA5C3985-600E-442B-821F-3DDFA29AF4F1}"/>
              </a:ext>
            </a:extLst>
          </p:cNvPr>
          <p:cNvSpPr txBox="1"/>
          <p:nvPr/>
        </p:nvSpPr>
        <p:spPr>
          <a:xfrm>
            <a:off x="517953" y="548898"/>
            <a:ext cx="5743063" cy="1113703"/>
          </a:xfrm>
          <a:prstGeom prst="rect">
            <a:avLst/>
          </a:prstGeom>
          <a:noFill/>
        </p:spPr>
        <p:txBody>
          <a:bodyPr wrap="square" lIns="0" tIns="0" rIns="0" bIns="0" rtlCol="0">
            <a:spAutoFit/>
          </a:bodyPr>
          <a:lstStyle>
            <a:defPPr>
              <a:defRPr lang="en-US"/>
            </a:defPPr>
            <a:lvl1pPr marR="0" lvl="0" indent="0" algn="r" defTabSz="713232" fontAlgn="auto">
              <a:lnSpc>
                <a:spcPct val="80000"/>
              </a:lnSpc>
              <a:spcBef>
                <a:spcPts val="0"/>
              </a:spcBef>
              <a:spcAft>
                <a:spcPts val="0"/>
              </a:spcAft>
              <a:buClrTx/>
              <a:buSzTx/>
              <a:buFontTx/>
              <a:buNone/>
              <a:tabLst/>
              <a:defRPr sz="8000">
                <a:solidFill>
                  <a:schemeClr val="tx2"/>
                </a:solidFill>
                <a:latin typeface="Modern No. 20" panose="02070704070505020303" pitchFamily="18" charset="0"/>
              </a:defRPr>
            </a:lvl1pPr>
          </a:lstStyle>
          <a:p>
            <a:pPr algn="l"/>
            <a:r>
              <a:rPr lang="en-US" sz="9000" dirty="0"/>
              <a:t>Workflow </a:t>
            </a:r>
          </a:p>
        </p:txBody>
      </p:sp>
      <p:sp>
        <p:nvSpPr>
          <p:cNvPr id="25" name="Oval 24">
            <a:extLst>
              <a:ext uri="{FF2B5EF4-FFF2-40B4-BE49-F238E27FC236}">
                <a16:creationId xmlns:a16="http://schemas.microsoft.com/office/drawing/2014/main" id="{90408FBD-EC9A-4EF7-8399-4E70FE9410E5}"/>
              </a:ext>
            </a:extLst>
          </p:cNvPr>
          <p:cNvSpPr/>
          <p:nvPr/>
        </p:nvSpPr>
        <p:spPr>
          <a:xfrm flipV="1">
            <a:off x="11053576" y="-102137"/>
            <a:ext cx="1209393" cy="1117788"/>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26" name="Oval 25">
            <a:extLst>
              <a:ext uri="{FF2B5EF4-FFF2-40B4-BE49-F238E27FC236}">
                <a16:creationId xmlns:a16="http://schemas.microsoft.com/office/drawing/2014/main" id="{8EBAB087-1FDA-404C-9C99-171D5135AF9D}"/>
              </a:ext>
            </a:extLst>
          </p:cNvPr>
          <p:cNvSpPr/>
          <p:nvPr/>
        </p:nvSpPr>
        <p:spPr>
          <a:xfrm flipH="1" flipV="1">
            <a:off x="11640176" y="1708628"/>
            <a:ext cx="385200" cy="384835"/>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145" name="Oval 144">
            <a:extLst>
              <a:ext uri="{FF2B5EF4-FFF2-40B4-BE49-F238E27FC236}">
                <a16:creationId xmlns:a16="http://schemas.microsoft.com/office/drawing/2014/main" id="{539E1950-087F-4945-BC37-8675F1D08DFC}"/>
              </a:ext>
            </a:extLst>
          </p:cNvPr>
          <p:cNvSpPr/>
          <p:nvPr/>
        </p:nvSpPr>
        <p:spPr>
          <a:xfrm flipV="1">
            <a:off x="11309965" y="3580406"/>
            <a:ext cx="1010754" cy="954107"/>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146" name="Oval 145">
            <a:extLst>
              <a:ext uri="{FF2B5EF4-FFF2-40B4-BE49-F238E27FC236}">
                <a16:creationId xmlns:a16="http://schemas.microsoft.com/office/drawing/2014/main" id="{D7FEF5B2-A825-4C8B-8AD7-57667D4F8F1F}"/>
              </a:ext>
            </a:extLst>
          </p:cNvPr>
          <p:cNvSpPr/>
          <p:nvPr/>
        </p:nvSpPr>
        <p:spPr>
          <a:xfrm flipH="1" flipV="1">
            <a:off x="10982545" y="2559954"/>
            <a:ext cx="385200" cy="384835"/>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pic>
        <p:nvPicPr>
          <p:cNvPr id="19" name="Picture 18" descr="A collage of graphs and charts&#10;&#10;Description automatically generated">
            <a:extLst>
              <a:ext uri="{FF2B5EF4-FFF2-40B4-BE49-F238E27FC236}">
                <a16:creationId xmlns:a16="http://schemas.microsoft.com/office/drawing/2014/main" id="{84F28690-008A-D5E4-84D1-E3ECE8D4D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058" y="2923910"/>
            <a:ext cx="2645961" cy="2017931"/>
          </a:xfrm>
          <a:prstGeom prst="rect">
            <a:avLst/>
          </a:prstGeom>
          <a:effectLst>
            <a:softEdge rad="25400"/>
          </a:effectLst>
        </p:spPr>
      </p:pic>
      <p:sp>
        <p:nvSpPr>
          <p:cNvPr id="29" name="Rectangle: Rounded Corners 28">
            <a:extLst>
              <a:ext uri="{FF2B5EF4-FFF2-40B4-BE49-F238E27FC236}">
                <a16:creationId xmlns:a16="http://schemas.microsoft.com/office/drawing/2014/main" id="{FEA43FF8-755B-ABD7-0011-15952D4CC4EA}"/>
              </a:ext>
            </a:extLst>
          </p:cNvPr>
          <p:cNvSpPr/>
          <p:nvPr/>
        </p:nvSpPr>
        <p:spPr>
          <a:xfrm>
            <a:off x="1256095" y="3660654"/>
            <a:ext cx="1901201" cy="606942"/>
          </a:xfrm>
          <a:prstGeom prst="roundRect">
            <a:avLst>
              <a:gd name="adj" fmla="val 50000"/>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F99F1DE7-8E55-6961-4D8C-C458EC85B9CF}"/>
              </a:ext>
            </a:extLst>
          </p:cNvPr>
          <p:cNvSpPr/>
          <p:nvPr/>
        </p:nvSpPr>
        <p:spPr>
          <a:xfrm>
            <a:off x="3628251" y="3660654"/>
            <a:ext cx="1964592" cy="581364"/>
          </a:xfrm>
          <a:prstGeom prst="roundRect">
            <a:avLst>
              <a:gd name="adj" fmla="val 50000"/>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54302150-0194-4690-C40D-44B7A9EDA4A0}"/>
              </a:ext>
            </a:extLst>
          </p:cNvPr>
          <p:cNvSpPr/>
          <p:nvPr/>
        </p:nvSpPr>
        <p:spPr>
          <a:xfrm>
            <a:off x="5954645" y="3653735"/>
            <a:ext cx="2012778" cy="581364"/>
          </a:xfrm>
          <a:prstGeom prst="roundRect">
            <a:avLst>
              <a:gd name="adj" fmla="val 50000"/>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for microsoft dynamics naval&#10;&#10;Description automatically generated">
            <a:extLst>
              <a:ext uri="{FF2B5EF4-FFF2-40B4-BE49-F238E27FC236}">
                <a16:creationId xmlns:a16="http://schemas.microsoft.com/office/drawing/2014/main" id="{E02A3528-2B2E-58B4-BF55-797A2E0FF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781" y="3223372"/>
            <a:ext cx="2046313" cy="1424952"/>
          </a:xfrm>
          <a:prstGeom prst="rect">
            <a:avLst/>
          </a:prstGeom>
          <a:effectLst>
            <a:softEdge rad="25400"/>
          </a:effectLst>
        </p:spPr>
      </p:pic>
      <p:pic>
        <p:nvPicPr>
          <p:cNvPr id="17" name="Picture 16" descr="A logo for a microsoft server&#10;&#10;Description automatically generated">
            <a:extLst>
              <a:ext uri="{FF2B5EF4-FFF2-40B4-BE49-F238E27FC236}">
                <a16:creationId xmlns:a16="http://schemas.microsoft.com/office/drawing/2014/main" id="{2A93D137-8C76-A9CB-9FFB-20B4A0740E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378" y="3228970"/>
            <a:ext cx="1538257" cy="1430895"/>
          </a:xfrm>
          <a:prstGeom prst="rect">
            <a:avLst/>
          </a:prstGeom>
          <a:effectLst>
            <a:softEdge rad="25400"/>
          </a:effectLst>
        </p:spPr>
      </p:pic>
      <p:pic>
        <p:nvPicPr>
          <p:cNvPr id="27" name="Picture 26" descr="A logo of a company&#10;&#10;Description automatically generated">
            <a:extLst>
              <a:ext uri="{FF2B5EF4-FFF2-40B4-BE49-F238E27FC236}">
                <a16:creationId xmlns:a16="http://schemas.microsoft.com/office/drawing/2014/main" id="{4EAAAA4F-CFF7-E9DA-5C0D-151A07CDB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5925" y="3218634"/>
            <a:ext cx="1538257" cy="1420210"/>
          </a:xfrm>
          <a:prstGeom prst="rect">
            <a:avLst/>
          </a:prstGeom>
          <a:effectLst>
            <a:softEdge rad="25400"/>
          </a:effectLst>
        </p:spPr>
      </p:pic>
      <p:sp>
        <p:nvSpPr>
          <p:cNvPr id="32" name="Freeform 68">
            <a:extLst>
              <a:ext uri="{FF2B5EF4-FFF2-40B4-BE49-F238E27FC236}">
                <a16:creationId xmlns:a16="http://schemas.microsoft.com/office/drawing/2014/main" id="{607C3453-9FE2-96D7-ACE3-2831884FB2B0}"/>
              </a:ext>
            </a:extLst>
          </p:cNvPr>
          <p:cNvSpPr>
            <a:spLocks/>
          </p:cNvSpPr>
          <p:nvPr/>
        </p:nvSpPr>
        <p:spPr bwMode="auto">
          <a:xfrm>
            <a:off x="2805174" y="3783648"/>
            <a:ext cx="219836" cy="323707"/>
          </a:xfrm>
          <a:custGeom>
            <a:avLst/>
            <a:gdLst>
              <a:gd name="T0" fmla="*/ 147 w 147"/>
              <a:gd name="T1" fmla="*/ 109 h 218"/>
              <a:gd name="T2" fmla="*/ 22 w 147"/>
              <a:gd name="T3" fmla="*/ 218 h 218"/>
              <a:gd name="T4" fmla="*/ 0 w 147"/>
              <a:gd name="T5" fmla="*/ 194 h 218"/>
              <a:gd name="T6" fmla="*/ 100 w 147"/>
              <a:gd name="T7" fmla="*/ 109 h 218"/>
              <a:gd name="T8" fmla="*/ 0 w 147"/>
              <a:gd name="T9" fmla="*/ 24 h 218"/>
              <a:gd name="T10" fmla="*/ 22 w 147"/>
              <a:gd name="T11" fmla="*/ 0 h 218"/>
              <a:gd name="T12" fmla="*/ 147 w 147"/>
              <a:gd name="T13" fmla="*/ 109 h 218"/>
              <a:gd name="T14" fmla="*/ 147 w 147"/>
              <a:gd name="T15" fmla="*/ 109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218">
                <a:moveTo>
                  <a:pt x="147" y="109"/>
                </a:moveTo>
                <a:lnTo>
                  <a:pt x="22" y="218"/>
                </a:lnTo>
                <a:lnTo>
                  <a:pt x="0" y="194"/>
                </a:lnTo>
                <a:lnTo>
                  <a:pt x="100" y="109"/>
                </a:lnTo>
                <a:lnTo>
                  <a:pt x="0" y="24"/>
                </a:lnTo>
                <a:lnTo>
                  <a:pt x="22" y="0"/>
                </a:lnTo>
                <a:lnTo>
                  <a:pt x="147" y="109"/>
                </a:lnTo>
                <a:lnTo>
                  <a:pt x="147" y="109"/>
                </a:lnTo>
                <a:close/>
              </a:path>
            </a:pathLst>
          </a:custGeom>
          <a:solidFill>
            <a:schemeClr val="accent1">
              <a:lumMod val="20000"/>
              <a:lumOff val="80000"/>
            </a:schemeClr>
          </a:solidFill>
          <a:ln w="6350" cap="flat" cmpd="sng" algn="ctr">
            <a:solidFill>
              <a:srgbClr val="CC5C87"/>
            </a:solidFill>
            <a:prstDash val="solid"/>
            <a:miter lim="800000"/>
          </a:ln>
          <a:effectLst/>
        </p:spPr>
        <p:txBody>
          <a:bodyPr rtlCol="0" anchor="ctr"/>
          <a:lstStyle/>
          <a:p>
            <a:pPr algn="ctr"/>
            <a:endParaRPr lang="id-ID" dirty="0"/>
          </a:p>
        </p:txBody>
      </p:sp>
      <p:sp>
        <p:nvSpPr>
          <p:cNvPr id="33" name="Freeform 68">
            <a:extLst>
              <a:ext uri="{FF2B5EF4-FFF2-40B4-BE49-F238E27FC236}">
                <a16:creationId xmlns:a16="http://schemas.microsoft.com/office/drawing/2014/main" id="{B60787D1-44B1-4762-D8E8-1CBDC566FAE5}"/>
              </a:ext>
            </a:extLst>
          </p:cNvPr>
          <p:cNvSpPr>
            <a:spLocks/>
          </p:cNvSpPr>
          <p:nvPr/>
        </p:nvSpPr>
        <p:spPr bwMode="auto">
          <a:xfrm>
            <a:off x="7555884" y="3766885"/>
            <a:ext cx="219836" cy="323707"/>
          </a:xfrm>
          <a:custGeom>
            <a:avLst/>
            <a:gdLst>
              <a:gd name="T0" fmla="*/ 147 w 147"/>
              <a:gd name="T1" fmla="*/ 109 h 218"/>
              <a:gd name="T2" fmla="*/ 22 w 147"/>
              <a:gd name="T3" fmla="*/ 218 h 218"/>
              <a:gd name="T4" fmla="*/ 0 w 147"/>
              <a:gd name="T5" fmla="*/ 194 h 218"/>
              <a:gd name="T6" fmla="*/ 100 w 147"/>
              <a:gd name="T7" fmla="*/ 109 h 218"/>
              <a:gd name="T8" fmla="*/ 0 w 147"/>
              <a:gd name="T9" fmla="*/ 24 h 218"/>
              <a:gd name="T10" fmla="*/ 22 w 147"/>
              <a:gd name="T11" fmla="*/ 0 h 218"/>
              <a:gd name="T12" fmla="*/ 147 w 147"/>
              <a:gd name="T13" fmla="*/ 109 h 218"/>
              <a:gd name="T14" fmla="*/ 147 w 147"/>
              <a:gd name="T15" fmla="*/ 109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218">
                <a:moveTo>
                  <a:pt x="147" y="109"/>
                </a:moveTo>
                <a:lnTo>
                  <a:pt x="22" y="218"/>
                </a:lnTo>
                <a:lnTo>
                  <a:pt x="0" y="194"/>
                </a:lnTo>
                <a:lnTo>
                  <a:pt x="100" y="109"/>
                </a:lnTo>
                <a:lnTo>
                  <a:pt x="0" y="24"/>
                </a:lnTo>
                <a:lnTo>
                  <a:pt x="22" y="0"/>
                </a:lnTo>
                <a:lnTo>
                  <a:pt x="147" y="109"/>
                </a:lnTo>
                <a:lnTo>
                  <a:pt x="147" y="109"/>
                </a:lnTo>
                <a:close/>
              </a:path>
            </a:pathLst>
          </a:custGeom>
          <a:solidFill>
            <a:schemeClr val="accent1">
              <a:lumMod val="20000"/>
              <a:lumOff val="80000"/>
            </a:schemeClr>
          </a:solidFill>
          <a:ln w="6350" cap="flat" cmpd="sng" algn="ctr">
            <a:solidFill>
              <a:srgbClr val="CC5C87"/>
            </a:solidFill>
            <a:prstDash val="solid"/>
            <a:miter lim="800000"/>
          </a:ln>
          <a:effectLst/>
        </p:spPr>
        <p:txBody>
          <a:bodyPr rtlCol="0" anchor="ctr"/>
          <a:lstStyle/>
          <a:p>
            <a:pPr algn="ctr"/>
            <a:endParaRPr lang="id-ID" dirty="0"/>
          </a:p>
        </p:txBody>
      </p:sp>
      <p:sp>
        <p:nvSpPr>
          <p:cNvPr id="34" name="Freeform 68">
            <a:extLst>
              <a:ext uri="{FF2B5EF4-FFF2-40B4-BE49-F238E27FC236}">
                <a16:creationId xmlns:a16="http://schemas.microsoft.com/office/drawing/2014/main" id="{DCA359D2-E375-738A-0B2C-95E5F1BFFAE2}"/>
              </a:ext>
            </a:extLst>
          </p:cNvPr>
          <p:cNvSpPr>
            <a:spLocks/>
          </p:cNvSpPr>
          <p:nvPr/>
        </p:nvSpPr>
        <p:spPr bwMode="auto">
          <a:xfrm>
            <a:off x="5184270" y="3789482"/>
            <a:ext cx="219836" cy="323707"/>
          </a:xfrm>
          <a:custGeom>
            <a:avLst/>
            <a:gdLst>
              <a:gd name="T0" fmla="*/ 147 w 147"/>
              <a:gd name="T1" fmla="*/ 109 h 218"/>
              <a:gd name="T2" fmla="*/ 22 w 147"/>
              <a:gd name="T3" fmla="*/ 218 h 218"/>
              <a:gd name="T4" fmla="*/ 0 w 147"/>
              <a:gd name="T5" fmla="*/ 194 h 218"/>
              <a:gd name="T6" fmla="*/ 100 w 147"/>
              <a:gd name="T7" fmla="*/ 109 h 218"/>
              <a:gd name="T8" fmla="*/ 0 w 147"/>
              <a:gd name="T9" fmla="*/ 24 h 218"/>
              <a:gd name="T10" fmla="*/ 22 w 147"/>
              <a:gd name="T11" fmla="*/ 0 h 218"/>
              <a:gd name="T12" fmla="*/ 147 w 147"/>
              <a:gd name="T13" fmla="*/ 109 h 218"/>
              <a:gd name="T14" fmla="*/ 147 w 147"/>
              <a:gd name="T15" fmla="*/ 109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218">
                <a:moveTo>
                  <a:pt x="147" y="109"/>
                </a:moveTo>
                <a:lnTo>
                  <a:pt x="22" y="218"/>
                </a:lnTo>
                <a:lnTo>
                  <a:pt x="0" y="194"/>
                </a:lnTo>
                <a:lnTo>
                  <a:pt x="100" y="109"/>
                </a:lnTo>
                <a:lnTo>
                  <a:pt x="0" y="24"/>
                </a:lnTo>
                <a:lnTo>
                  <a:pt x="22" y="0"/>
                </a:lnTo>
                <a:lnTo>
                  <a:pt x="147" y="109"/>
                </a:lnTo>
                <a:lnTo>
                  <a:pt x="147" y="109"/>
                </a:lnTo>
                <a:close/>
              </a:path>
            </a:pathLst>
          </a:custGeom>
          <a:solidFill>
            <a:schemeClr val="accent1">
              <a:lumMod val="20000"/>
              <a:lumOff val="80000"/>
            </a:schemeClr>
          </a:solidFill>
          <a:ln w="6350" cap="flat" cmpd="sng" algn="ctr">
            <a:solidFill>
              <a:srgbClr val="CC5C87"/>
            </a:solidFill>
            <a:prstDash val="solid"/>
            <a:miter lim="800000"/>
          </a:ln>
          <a:effectLst/>
        </p:spPr>
        <p:txBody>
          <a:bodyPr rtlCol="0" anchor="ctr"/>
          <a:lstStyle/>
          <a:p>
            <a:pPr algn="ctr"/>
            <a:endParaRPr lang="id-ID" dirty="0"/>
          </a:p>
        </p:txBody>
      </p:sp>
      <p:sp>
        <p:nvSpPr>
          <p:cNvPr id="37" name="TextBox 36">
            <a:extLst>
              <a:ext uri="{FF2B5EF4-FFF2-40B4-BE49-F238E27FC236}">
                <a16:creationId xmlns:a16="http://schemas.microsoft.com/office/drawing/2014/main" id="{7DB9E39B-CEA8-B78D-9B3F-A5CA5AA146BA}"/>
              </a:ext>
            </a:extLst>
          </p:cNvPr>
          <p:cNvSpPr txBox="1"/>
          <p:nvPr/>
        </p:nvSpPr>
        <p:spPr>
          <a:xfrm>
            <a:off x="670043" y="5015015"/>
            <a:ext cx="1894223" cy="1169551"/>
          </a:xfrm>
          <a:prstGeom prst="rect">
            <a:avLst/>
          </a:prstGeom>
          <a:noFill/>
        </p:spPr>
        <p:txBody>
          <a:bodyPr wrap="square" rtlCol="0">
            <a:spAutoFit/>
          </a:bodyPr>
          <a:lstStyle/>
          <a:p>
            <a:pPr algn="ctr"/>
            <a:r>
              <a:rPr lang="en-US" sz="1400" b="1" dirty="0">
                <a:solidFill>
                  <a:schemeClr val="tx2">
                    <a:lumMod val="60000"/>
                    <a:lumOff val="40000"/>
                  </a:schemeClr>
                </a:solidFill>
                <a:latin typeface="Lucida Sans" panose="020B0602030504020204" pitchFamily="34" charset="0"/>
              </a:rPr>
              <a:t>Company storage system and from here data is Exported to our database </a:t>
            </a:r>
          </a:p>
        </p:txBody>
      </p:sp>
      <p:sp>
        <p:nvSpPr>
          <p:cNvPr id="39" name="TextBox 38">
            <a:extLst>
              <a:ext uri="{FF2B5EF4-FFF2-40B4-BE49-F238E27FC236}">
                <a16:creationId xmlns:a16="http://schemas.microsoft.com/office/drawing/2014/main" id="{FAA5DC40-3D76-AACB-8CC6-B68E4D35AAB4}"/>
              </a:ext>
            </a:extLst>
          </p:cNvPr>
          <p:cNvSpPr txBox="1"/>
          <p:nvPr/>
        </p:nvSpPr>
        <p:spPr>
          <a:xfrm>
            <a:off x="8573037" y="5128144"/>
            <a:ext cx="1894223" cy="954107"/>
          </a:xfrm>
          <a:prstGeom prst="rect">
            <a:avLst/>
          </a:prstGeom>
          <a:noFill/>
        </p:spPr>
        <p:txBody>
          <a:bodyPr wrap="square" rtlCol="0">
            <a:spAutoFit/>
          </a:bodyPr>
          <a:lstStyle/>
          <a:p>
            <a:pPr algn="ctr"/>
            <a:r>
              <a:rPr lang="en-US" sz="1400" b="1" dirty="0">
                <a:solidFill>
                  <a:schemeClr val="tx2">
                    <a:lumMod val="20000"/>
                    <a:lumOff val="80000"/>
                  </a:schemeClr>
                </a:solidFill>
                <a:latin typeface="Lucida Sans" panose="020B0602030504020204" pitchFamily="34" charset="0"/>
              </a:rPr>
              <a:t>Visualizations </a:t>
            </a:r>
          </a:p>
          <a:p>
            <a:pPr algn="ctr"/>
            <a:r>
              <a:rPr lang="en-US" sz="1400" b="1" dirty="0">
                <a:solidFill>
                  <a:schemeClr val="tx2">
                    <a:lumMod val="20000"/>
                    <a:lumOff val="80000"/>
                  </a:schemeClr>
                </a:solidFill>
                <a:latin typeface="Lucida Sans" panose="020B0602030504020204" pitchFamily="34" charset="0"/>
              </a:rPr>
              <a:t>to get the </a:t>
            </a:r>
          </a:p>
          <a:p>
            <a:pPr algn="ctr"/>
            <a:r>
              <a:rPr lang="en-US" sz="1400" b="1" dirty="0">
                <a:solidFill>
                  <a:schemeClr val="tx2">
                    <a:lumMod val="20000"/>
                    <a:lumOff val="80000"/>
                  </a:schemeClr>
                </a:solidFill>
                <a:latin typeface="Lucida Sans" panose="020B0602030504020204" pitchFamily="34" charset="0"/>
              </a:rPr>
              <a:t>meaningful </a:t>
            </a:r>
          </a:p>
          <a:p>
            <a:pPr algn="ctr"/>
            <a:r>
              <a:rPr lang="en-US" sz="1400" b="1" dirty="0">
                <a:solidFill>
                  <a:schemeClr val="tx2">
                    <a:lumMod val="20000"/>
                    <a:lumOff val="80000"/>
                  </a:schemeClr>
                </a:solidFill>
                <a:latin typeface="Lucida Sans" panose="020B0602030504020204" pitchFamily="34" charset="0"/>
              </a:rPr>
              <a:t>insight </a:t>
            </a:r>
          </a:p>
        </p:txBody>
      </p:sp>
      <p:sp>
        <p:nvSpPr>
          <p:cNvPr id="40" name="TextBox 39">
            <a:extLst>
              <a:ext uri="{FF2B5EF4-FFF2-40B4-BE49-F238E27FC236}">
                <a16:creationId xmlns:a16="http://schemas.microsoft.com/office/drawing/2014/main" id="{83542391-D5DD-90F9-8B69-FB1C1B607B5F}"/>
              </a:ext>
            </a:extLst>
          </p:cNvPr>
          <p:cNvSpPr txBox="1"/>
          <p:nvPr/>
        </p:nvSpPr>
        <p:spPr>
          <a:xfrm>
            <a:off x="5592843" y="4964402"/>
            <a:ext cx="1894223" cy="1384995"/>
          </a:xfrm>
          <a:prstGeom prst="rect">
            <a:avLst/>
          </a:prstGeom>
          <a:noFill/>
        </p:spPr>
        <p:txBody>
          <a:bodyPr wrap="square" rtlCol="0">
            <a:spAutoFit/>
          </a:bodyPr>
          <a:lstStyle/>
          <a:p>
            <a:pPr algn="ctr"/>
            <a:r>
              <a:rPr lang="en-US" sz="1400" b="1" dirty="0">
                <a:solidFill>
                  <a:schemeClr val="tx2">
                    <a:lumMod val="60000"/>
                    <a:lumOff val="40000"/>
                  </a:schemeClr>
                </a:solidFill>
                <a:latin typeface="Lucida Sans" panose="020B0602030504020204" pitchFamily="34" charset="0"/>
              </a:rPr>
              <a:t> Creation of “Reports &amp; Dashboards” as </a:t>
            </a:r>
          </a:p>
          <a:p>
            <a:pPr algn="ctr"/>
            <a:r>
              <a:rPr lang="en-US" sz="1400" b="1" dirty="0">
                <a:solidFill>
                  <a:schemeClr val="tx2">
                    <a:lumMod val="60000"/>
                    <a:lumOff val="40000"/>
                  </a:schemeClr>
                </a:solidFill>
                <a:latin typeface="Lucida Sans" panose="020B0602030504020204" pitchFamily="34" charset="0"/>
              </a:rPr>
              <a:t>per the requirements and publishing it.</a:t>
            </a:r>
          </a:p>
        </p:txBody>
      </p:sp>
      <p:sp>
        <p:nvSpPr>
          <p:cNvPr id="41" name="TextBox 40">
            <a:extLst>
              <a:ext uri="{FF2B5EF4-FFF2-40B4-BE49-F238E27FC236}">
                <a16:creationId xmlns:a16="http://schemas.microsoft.com/office/drawing/2014/main" id="{C6C9FA47-4F4F-DCC8-500E-F2FE0C4F803D}"/>
              </a:ext>
            </a:extLst>
          </p:cNvPr>
          <p:cNvSpPr txBox="1"/>
          <p:nvPr/>
        </p:nvSpPr>
        <p:spPr>
          <a:xfrm>
            <a:off x="3202435" y="4964403"/>
            <a:ext cx="1894223" cy="1384995"/>
          </a:xfrm>
          <a:prstGeom prst="rect">
            <a:avLst/>
          </a:prstGeom>
          <a:noFill/>
        </p:spPr>
        <p:txBody>
          <a:bodyPr wrap="square" rtlCol="0">
            <a:spAutoFit/>
          </a:bodyPr>
          <a:lstStyle/>
          <a:p>
            <a:pPr algn="ctr"/>
            <a:r>
              <a:rPr lang="en-US" sz="1400" b="1" dirty="0">
                <a:solidFill>
                  <a:schemeClr val="tx2">
                    <a:lumMod val="60000"/>
                    <a:lumOff val="40000"/>
                  </a:schemeClr>
                </a:solidFill>
                <a:latin typeface="Lucida Sans" panose="020B0602030504020204" pitchFamily="34" charset="0"/>
              </a:rPr>
              <a:t>Importing data from Navision to our database for better handling and increase the scalability </a:t>
            </a:r>
          </a:p>
        </p:txBody>
      </p:sp>
      <p:sp>
        <p:nvSpPr>
          <p:cNvPr id="21" name="TextBox 20">
            <a:extLst>
              <a:ext uri="{FF2B5EF4-FFF2-40B4-BE49-F238E27FC236}">
                <a16:creationId xmlns:a16="http://schemas.microsoft.com/office/drawing/2014/main" id="{9E738901-83EF-4243-A227-1CFA6705AAB0}"/>
              </a:ext>
            </a:extLst>
          </p:cNvPr>
          <p:cNvSpPr txBox="1"/>
          <p:nvPr/>
        </p:nvSpPr>
        <p:spPr>
          <a:xfrm>
            <a:off x="509855" y="1662601"/>
            <a:ext cx="7420214" cy="1384995"/>
          </a:xfrm>
          <a:prstGeom prst="rect">
            <a:avLst/>
          </a:prstGeom>
          <a:noFill/>
        </p:spPr>
        <p:txBody>
          <a:bodyPr wrap="square" rtlCol="0">
            <a:spAutoFit/>
          </a:bodyPr>
          <a:lstStyle/>
          <a:p>
            <a:r>
              <a:rPr lang="en-US" sz="1400" dirty="0">
                <a:solidFill>
                  <a:schemeClr val="tx2">
                    <a:lumMod val="60000"/>
                    <a:lumOff val="40000"/>
                  </a:schemeClr>
                </a:solidFill>
                <a:latin typeface="Lucida Sans" panose="020B0602030504020204" pitchFamily="34" charset="0"/>
              </a:rPr>
              <a:t>A workflow is a sequence of steps or tasks that outline how a specific process is completed from start to finish. It defines the order of activities, the individuals or roles responsible for each task, and any dependencies or conditions that need to be met for the process to proceed smoothly. Workflows are commonly used to streamline operations, improve efficiency, and ensure consistency in task execution.</a:t>
            </a:r>
          </a:p>
        </p:txBody>
      </p:sp>
      <p:sp>
        <p:nvSpPr>
          <p:cNvPr id="42" name="Oval 41">
            <a:extLst>
              <a:ext uri="{FF2B5EF4-FFF2-40B4-BE49-F238E27FC236}">
                <a16:creationId xmlns:a16="http://schemas.microsoft.com/office/drawing/2014/main" id="{AD45C3F5-CEB9-A233-56E5-8B9ED121C793}"/>
              </a:ext>
            </a:extLst>
          </p:cNvPr>
          <p:cNvSpPr/>
          <p:nvPr/>
        </p:nvSpPr>
        <p:spPr>
          <a:xfrm flipH="1" flipV="1">
            <a:off x="11284241" y="5114424"/>
            <a:ext cx="385200" cy="384835"/>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43" name="Oval 42">
            <a:extLst>
              <a:ext uri="{FF2B5EF4-FFF2-40B4-BE49-F238E27FC236}">
                <a16:creationId xmlns:a16="http://schemas.microsoft.com/office/drawing/2014/main" id="{D68477ED-3BFD-E90E-8755-A8FC84A1475B}"/>
              </a:ext>
            </a:extLst>
          </p:cNvPr>
          <p:cNvSpPr/>
          <p:nvPr/>
        </p:nvSpPr>
        <p:spPr>
          <a:xfrm flipV="1">
            <a:off x="10164391" y="6091808"/>
            <a:ext cx="1010754" cy="954107"/>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4" name="Oval 3">
            <a:extLst>
              <a:ext uri="{FF2B5EF4-FFF2-40B4-BE49-F238E27FC236}">
                <a16:creationId xmlns:a16="http://schemas.microsoft.com/office/drawing/2014/main" id="{58EB8913-66C8-9369-98F6-FB5C657B4D5D}"/>
              </a:ext>
            </a:extLst>
          </p:cNvPr>
          <p:cNvSpPr/>
          <p:nvPr/>
        </p:nvSpPr>
        <p:spPr>
          <a:xfrm flipV="1">
            <a:off x="-787792" y="1015651"/>
            <a:ext cx="1280183" cy="1280161"/>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dirty="0">
              <a:solidFill>
                <a:srgbClr val="FFFFFF"/>
              </a:solidFill>
              <a:latin typeface="Calibri" panose="020F0502020204030204"/>
            </a:endParaRPr>
          </a:p>
        </p:txBody>
      </p:sp>
      <p:grpSp>
        <p:nvGrpSpPr>
          <p:cNvPr id="24" name="Group 23">
            <a:extLst>
              <a:ext uri="{FF2B5EF4-FFF2-40B4-BE49-F238E27FC236}">
                <a16:creationId xmlns:a16="http://schemas.microsoft.com/office/drawing/2014/main" id="{EA8F64C7-5059-4223-9464-CB76FFCC8AA6}"/>
              </a:ext>
            </a:extLst>
          </p:cNvPr>
          <p:cNvGrpSpPr/>
          <p:nvPr/>
        </p:nvGrpSpPr>
        <p:grpSpPr>
          <a:xfrm>
            <a:off x="10565230" y="6429971"/>
            <a:ext cx="1172063" cy="265457"/>
            <a:chOff x="10496650" y="6390215"/>
            <a:chExt cx="1172063" cy="265457"/>
          </a:xfrm>
        </p:grpSpPr>
        <p:sp>
          <p:nvSpPr>
            <p:cNvPr id="8" name="TextBox 7">
              <a:extLst>
                <a:ext uri="{FF2B5EF4-FFF2-40B4-BE49-F238E27FC236}">
                  <a16:creationId xmlns:a16="http://schemas.microsoft.com/office/drawing/2014/main" id="{4BA13DF3-B763-44B7-B326-35E9FB1ABCA2}"/>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9" name="TextBox 8">
              <a:extLst>
                <a:ext uri="{FF2B5EF4-FFF2-40B4-BE49-F238E27FC236}">
                  <a16:creationId xmlns:a16="http://schemas.microsoft.com/office/drawing/2014/main" id="{006B7945-A300-4B08-95AA-37A1B8741658}"/>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11</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Tree>
    <p:extLst>
      <p:ext uri="{BB962C8B-B14F-4D97-AF65-F5344CB8AC3E}">
        <p14:creationId xmlns:p14="http://schemas.microsoft.com/office/powerpoint/2010/main" val="2797935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7E50B9-D3DF-4963-B1AB-A9D4ADF0A1AB}"/>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7" name="Oval 16">
            <a:extLst>
              <a:ext uri="{FF2B5EF4-FFF2-40B4-BE49-F238E27FC236}">
                <a16:creationId xmlns:a16="http://schemas.microsoft.com/office/drawing/2014/main" id="{3EF90F83-76E7-7B49-FCF1-5FE49D880724}"/>
              </a:ext>
            </a:extLst>
          </p:cNvPr>
          <p:cNvSpPr/>
          <p:nvPr/>
        </p:nvSpPr>
        <p:spPr>
          <a:xfrm flipV="1">
            <a:off x="10576298" y="6124067"/>
            <a:ext cx="1280183" cy="1280161"/>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dirty="0">
              <a:solidFill>
                <a:srgbClr val="FFFFFF"/>
              </a:solidFill>
              <a:latin typeface="Calibri" panose="020F0502020204030204"/>
            </a:endParaRPr>
          </a:p>
        </p:txBody>
      </p:sp>
      <p:pic>
        <p:nvPicPr>
          <p:cNvPr id="35" name="Picture 34" descr="silver MacBook Air on table near iMac">
            <a:extLst>
              <a:ext uri="{FF2B5EF4-FFF2-40B4-BE49-F238E27FC236}">
                <a16:creationId xmlns:a16="http://schemas.microsoft.com/office/drawing/2014/main" id="{2CDAEEB2-4717-4187-A646-75FB5C9686F8}"/>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8261" t="35253" r="1627" b="20678"/>
          <a:stretch/>
        </p:blipFill>
        <p:spPr bwMode="auto">
          <a:xfrm>
            <a:off x="0" y="0"/>
            <a:ext cx="12192000" cy="3976914"/>
          </a:xfrm>
          <a:custGeom>
            <a:avLst/>
            <a:gdLst>
              <a:gd name="connsiteX0" fmla="*/ 0 w 12192000"/>
              <a:gd name="connsiteY0" fmla="*/ 0 h 6884504"/>
              <a:gd name="connsiteX1" fmla="*/ 12192000 w 12192000"/>
              <a:gd name="connsiteY1" fmla="*/ 0 h 6884504"/>
              <a:gd name="connsiteX2" fmla="*/ 12192000 w 12192000"/>
              <a:gd name="connsiteY2" fmla="*/ 6884504 h 6884504"/>
              <a:gd name="connsiteX3" fmla="*/ 0 w 12192000"/>
              <a:gd name="connsiteY3" fmla="*/ 6884504 h 6884504"/>
            </a:gdLst>
            <a:ahLst/>
            <a:cxnLst>
              <a:cxn ang="0">
                <a:pos x="connsiteX0" y="connsiteY0"/>
              </a:cxn>
              <a:cxn ang="0">
                <a:pos x="connsiteX1" y="connsiteY1"/>
              </a:cxn>
              <a:cxn ang="0">
                <a:pos x="connsiteX2" y="connsiteY2"/>
              </a:cxn>
              <a:cxn ang="0">
                <a:pos x="connsiteX3" y="connsiteY3"/>
              </a:cxn>
            </a:cxnLst>
            <a:rect l="l" t="t" r="r" b="b"/>
            <a:pathLst>
              <a:path w="12192000" h="6884504">
                <a:moveTo>
                  <a:pt x="0" y="0"/>
                </a:moveTo>
                <a:lnTo>
                  <a:pt x="12192000" y="0"/>
                </a:lnTo>
                <a:lnTo>
                  <a:pt x="12192000" y="6884504"/>
                </a:lnTo>
                <a:lnTo>
                  <a:pt x="0" y="6884504"/>
                </a:lnTo>
                <a:close/>
              </a:path>
            </a:pathLst>
          </a:cu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6A9065A-B051-4C79-967D-018F52CECA48}"/>
              </a:ext>
            </a:extLst>
          </p:cNvPr>
          <p:cNvSpPr/>
          <p:nvPr/>
        </p:nvSpPr>
        <p:spPr>
          <a:xfrm>
            <a:off x="0" y="0"/>
            <a:ext cx="12192000" cy="3988455"/>
          </a:xfrm>
          <a:prstGeom prst="rect">
            <a:avLst/>
          </a:prstGeom>
          <a:gradFill>
            <a:gsLst>
              <a:gs pos="82000">
                <a:schemeClr val="accent1">
                  <a:lumMod val="20000"/>
                  <a:lumOff val="80000"/>
                </a:schemeClr>
              </a:gs>
              <a:gs pos="27000">
                <a:schemeClr val="bg1">
                  <a:alpha val="56000"/>
                </a:schemeClr>
              </a:gs>
            </a:gsLst>
            <a:lin ang="5400000" scaled="0"/>
          </a:gradFill>
          <a:ln w="12700" cap="flat" cmpd="sng" algn="ctr">
            <a:noFill/>
            <a:prstDash val="solid"/>
            <a:miter lim="800000"/>
          </a:ln>
          <a:effectLst/>
        </p:spPr>
        <p:txBody>
          <a:bodyPr rtlCol="0" anchor="ctr"/>
          <a:lstStyle/>
          <a:p>
            <a:pPr algn="ctr"/>
            <a:endParaRPr lang="en-ID" kern="0">
              <a:solidFill>
                <a:srgbClr val="FFFFFF"/>
              </a:solidFill>
              <a:latin typeface="Calibri" panose="020F0502020204030204"/>
            </a:endParaRPr>
          </a:p>
        </p:txBody>
      </p:sp>
      <p:sp>
        <p:nvSpPr>
          <p:cNvPr id="13" name="Rectangle 12">
            <a:extLst>
              <a:ext uri="{FF2B5EF4-FFF2-40B4-BE49-F238E27FC236}">
                <a16:creationId xmlns:a16="http://schemas.microsoft.com/office/drawing/2014/main" id="{6124BFC4-46E2-4DDC-B2E1-7C23F901D731}"/>
              </a:ext>
            </a:extLst>
          </p:cNvPr>
          <p:cNvSpPr/>
          <p:nvPr/>
        </p:nvSpPr>
        <p:spPr>
          <a:xfrm flipV="1">
            <a:off x="0" y="-19236"/>
            <a:ext cx="4189650" cy="68772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90408FBD-EC9A-4EF7-8399-4E70FE9410E5}"/>
              </a:ext>
            </a:extLst>
          </p:cNvPr>
          <p:cNvSpPr/>
          <p:nvPr/>
        </p:nvSpPr>
        <p:spPr>
          <a:xfrm flipV="1">
            <a:off x="1987249" y="6205254"/>
            <a:ext cx="1209393" cy="1117788"/>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26" name="Oval 25">
            <a:extLst>
              <a:ext uri="{FF2B5EF4-FFF2-40B4-BE49-F238E27FC236}">
                <a16:creationId xmlns:a16="http://schemas.microsoft.com/office/drawing/2014/main" id="{8EBAB087-1FDA-404C-9C99-171D5135AF9D}"/>
              </a:ext>
            </a:extLst>
          </p:cNvPr>
          <p:cNvSpPr/>
          <p:nvPr/>
        </p:nvSpPr>
        <p:spPr>
          <a:xfrm flipH="1" flipV="1">
            <a:off x="-122050" y="1121918"/>
            <a:ext cx="385200" cy="384835"/>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145" name="Oval 144">
            <a:extLst>
              <a:ext uri="{FF2B5EF4-FFF2-40B4-BE49-F238E27FC236}">
                <a16:creationId xmlns:a16="http://schemas.microsoft.com/office/drawing/2014/main" id="{539E1950-087F-4945-BC37-8675F1D08DFC}"/>
              </a:ext>
            </a:extLst>
          </p:cNvPr>
          <p:cNvSpPr/>
          <p:nvPr/>
        </p:nvSpPr>
        <p:spPr>
          <a:xfrm flipV="1">
            <a:off x="406121" y="-477054"/>
            <a:ext cx="1010754" cy="954107"/>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146" name="Oval 145">
            <a:extLst>
              <a:ext uri="{FF2B5EF4-FFF2-40B4-BE49-F238E27FC236}">
                <a16:creationId xmlns:a16="http://schemas.microsoft.com/office/drawing/2014/main" id="{D7FEF5B2-A825-4C8B-8AD7-57667D4F8F1F}"/>
              </a:ext>
            </a:extLst>
          </p:cNvPr>
          <p:cNvSpPr/>
          <p:nvPr/>
        </p:nvSpPr>
        <p:spPr>
          <a:xfrm flipH="1" flipV="1">
            <a:off x="651872" y="5782657"/>
            <a:ext cx="385200" cy="384835"/>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42" name="Oval 41">
            <a:extLst>
              <a:ext uri="{FF2B5EF4-FFF2-40B4-BE49-F238E27FC236}">
                <a16:creationId xmlns:a16="http://schemas.microsoft.com/office/drawing/2014/main" id="{AD45C3F5-CEB9-A233-56E5-8B9ED121C793}"/>
              </a:ext>
            </a:extLst>
          </p:cNvPr>
          <p:cNvSpPr/>
          <p:nvPr/>
        </p:nvSpPr>
        <p:spPr>
          <a:xfrm flipH="1" flipV="1">
            <a:off x="402627" y="2578700"/>
            <a:ext cx="385200" cy="384835"/>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sp>
        <p:nvSpPr>
          <p:cNvPr id="43" name="Oval 42">
            <a:extLst>
              <a:ext uri="{FF2B5EF4-FFF2-40B4-BE49-F238E27FC236}">
                <a16:creationId xmlns:a16="http://schemas.microsoft.com/office/drawing/2014/main" id="{D68477ED-3BFD-E90E-8755-A8FC84A1475B}"/>
              </a:ext>
            </a:extLst>
          </p:cNvPr>
          <p:cNvSpPr/>
          <p:nvPr/>
        </p:nvSpPr>
        <p:spPr>
          <a:xfrm flipV="1">
            <a:off x="-295062" y="3755852"/>
            <a:ext cx="1010754" cy="954107"/>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grpSp>
        <p:nvGrpSpPr>
          <p:cNvPr id="24" name="Group 23">
            <a:extLst>
              <a:ext uri="{FF2B5EF4-FFF2-40B4-BE49-F238E27FC236}">
                <a16:creationId xmlns:a16="http://schemas.microsoft.com/office/drawing/2014/main" id="{EA8F64C7-5059-4223-9464-CB76FFCC8AA6}"/>
              </a:ext>
            </a:extLst>
          </p:cNvPr>
          <p:cNvGrpSpPr/>
          <p:nvPr/>
        </p:nvGrpSpPr>
        <p:grpSpPr>
          <a:xfrm>
            <a:off x="10565230" y="6429971"/>
            <a:ext cx="1172063" cy="265457"/>
            <a:chOff x="10496650" y="6390215"/>
            <a:chExt cx="1172063" cy="265457"/>
          </a:xfrm>
        </p:grpSpPr>
        <p:sp>
          <p:nvSpPr>
            <p:cNvPr id="8" name="TextBox 7">
              <a:extLst>
                <a:ext uri="{FF2B5EF4-FFF2-40B4-BE49-F238E27FC236}">
                  <a16:creationId xmlns:a16="http://schemas.microsoft.com/office/drawing/2014/main" id="{4BA13DF3-B763-44B7-B326-35E9FB1ABCA2}"/>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9" name="TextBox 8">
              <a:extLst>
                <a:ext uri="{FF2B5EF4-FFF2-40B4-BE49-F238E27FC236}">
                  <a16:creationId xmlns:a16="http://schemas.microsoft.com/office/drawing/2014/main" id="{006B7945-A300-4B08-95AA-37A1B8741658}"/>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12</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4" name="TextBox 3">
            <a:extLst>
              <a:ext uri="{FF2B5EF4-FFF2-40B4-BE49-F238E27FC236}">
                <a16:creationId xmlns:a16="http://schemas.microsoft.com/office/drawing/2014/main" id="{FA5C3985-600E-442B-821F-3DDFA29AF4F1}"/>
              </a:ext>
            </a:extLst>
          </p:cNvPr>
          <p:cNvSpPr txBox="1"/>
          <p:nvPr/>
        </p:nvSpPr>
        <p:spPr>
          <a:xfrm>
            <a:off x="911499" y="470842"/>
            <a:ext cx="10369000" cy="1113703"/>
          </a:xfrm>
          <a:prstGeom prst="rect">
            <a:avLst/>
          </a:prstGeom>
          <a:noFill/>
        </p:spPr>
        <p:txBody>
          <a:bodyPr wrap="square" lIns="0" tIns="0" rIns="0" bIns="0" rtlCol="0">
            <a:spAutoFit/>
          </a:bodyPr>
          <a:lstStyle>
            <a:defPPr>
              <a:defRPr lang="en-US"/>
            </a:defPPr>
            <a:lvl1pPr marR="0" lvl="0" indent="0" algn="r" defTabSz="713232" fontAlgn="auto">
              <a:lnSpc>
                <a:spcPct val="80000"/>
              </a:lnSpc>
              <a:spcBef>
                <a:spcPts val="0"/>
              </a:spcBef>
              <a:spcAft>
                <a:spcPts val="0"/>
              </a:spcAft>
              <a:buClrTx/>
              <a:buSzTx/>
              <a:buFontTx/>
              <a:buNone/>
              <a:tabLst/>
              <a:defRPr sz="8000">
                <a:solidFill>
                  <a:schemeClr val="tx2"/>
                </a:solidFill>
                <a:latin typeface="Modern No. 20" panose="02070704070505020303" pitchFamily="18" charset="0"/>
              </a:defRPr>
            </a:lvl1pPr>
          </a:lstStyle>
          <a:p>
            <a:pPr algn="l"/>
            <a:r>
              <a:rPr lang="en-US" sz="9000" dirty="0">
                <a:solidFill>
                  <a:srgbClr val="DAE3F3"/>
                </a:solidFill>
              </a:rPr>
              <a:t>Future</a:t>
            </a:r>
            <a:r>
              <a:rPr lang="en-US" sz="9000" dirty="0"/>
              <a:t> Enhance</a:t>
            </a:r>
            <a:r>
              <a:rPr lang="en-US" sz="9000" dirty="0">
                <a:solidFill>
                  <a:srgbClr val="44546A"/>
                </a:solidFill>
              </a:rPr>
              <a:t>ment</a:t>
            </a:r>
            <a:r>
              <a:rPr lang="en-US" sz="9000" dirty="0">
                <a:solidFill>
                  <a:schemeClr val="accent1">
                    <a:lumMod val="40000"/>
                    <a:lumOff val="60000"/>
                  </a:schemeClr>
                </a:solidFill>
              </a:rPr>
              <a:t> </a:t>
            </a:r>
          </a:p>
        </p:txBody>
      </p:sp>
      <p:sp>
        <p:nvSpPr>
          <p:cNvPr id="28" name="Rectangle: Rounded Corners 27">
            <a:extLst>
              <a:ext uri="{FF2B5EF4-FFF2-40B4-BE49-F238E27FC236}">
                <a16:creationId xmlns:a16="http://schemas.microsoft.com/office/drawing/2014/main" id="{F21EA747-6764-EE15-EF66-00A5788AE301}"/>
              </a:ext>
            </a:extLst>
          </p:cNvPr>
          <p:cNvSpPr/>
          <p:nvPr/>
        </p:nvSpPr>
        <p:spPr>
          <a:xfrm>
            <a:off x="1801906" y="1860006"/>
            <a:ext cx="2583525" cy="606942"/>
          </a:xfrm>
          <a:prstGeom prst="roundRect">
            <a:avLst>
              <a:gd name="adj" fmla="val 50000"/>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97FE3C00-C51A-A6C1-A526-70723A90B1B0}"/>
              </a:ext>
            </a:extLst>
          </p:cNvPr>
          <p:cNvSpPr/>
          <p:nvPr/>
        </p:nvSpPr>
        <p:spPr>
          <a:xfrm>
            <a:off x="1208163" y="3059650"/>
            <a:ext cx="3177268" cy="528603"/>
          </a:xfrm>
          <a:prstGeom prst="roundRect">
            <a:avLst>
              <a:gd name="adj" fmla="val 50000"/>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C04DCEB4-0AB2-B71F-8516-A20EDCD699DB}"/>
              </a:ext>
            </a:extLst>
          </p:cNvPr>
          <p:cNvSpPr/>
          <p:nvPr/>
        </p:nvSpPr>
        <p:spPr>
          <a:xfrm>
            <a:off x="715692" y="4389184"/>
            <a:ext cx="3665802" cy="535554"/>
          </a:xfrm>
          <a:prstGeom prst="roundRect">
            <a:avLst>
              <a:gd name="adj" fmla="val 50000"/>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5EE2A29-96DA-1F61-6A61-C62E203F6FA8}"/>
              </a:ext>
            </a:extLst>
          </p:cNvPr>
          <p:cNvGrpSpPr/>
          <p:nvPr/>
        </p:nvGrpSpPr>
        <p:grpSpPr>
          <a:xfrm>
            <a:off x="787827" y="1874158"/>
            <a:ext cx="3410840" cy="3758219"/>
            <a:chOff x="1139230" y="1868992"/>
            <a:chExt cx="3410840" cy="3758219"/>
          </a:xfrm>
        </p:grpSpPr>
        <p:sp>
          <p:nvSpPr>
            <p:cNvPr id="5" name="TextBox 4">
              <a:extLst>
                <a:ext uri="{FF2B5EF4-FFF2-40B4-BE49-F238E27FC236}">
                  <a16:creationId xmlns:a16="http://schemas.microsoft.com/office/drawing/2014/main" id="{15DB7B93-B49C-FBAB-6CC4-87C031267B10}"/>
                </a:ext>
              </a:extLst>
            </p:cNvPr>
            <p:cNvSpPr txBox="1"/>
            <p:nvPr/>
          </p:nvSpPr>
          <p:spPr>
            <a:xfrm>
              <a:off x="1139230" y="1868992"/>
              <a:ext cx="3392807" cy="553998"/>
            </a:xfrm>
            <a:prstGeom prst="rect">
              <a:avLst/>
            </a:prstGeom>
            <a:noFill/>
          </p:spPr>
          <p:txBody>
            <a:bodyPr wrap="square" rtlCol="0">
              <a:spAutoFit/>
            </a:bodyPr>
            <a:lstStyle/>
            <a:p>
              <a:pPr algn="r"/>
              <a:r>
                <a:rPr lang="en-US" sz="1500" b="1" dirty="0">
                  <a:solidFill>
                    <a:srgbClr val="DAE3F3"/>
                  </a:solidFill>
                  <a:latin typeface="Lucida Sans" panose="020B0602030504020204" pitchFamily="34" charset="0"/>
                </a:rPr>
                <a:t>Advanced Predictive</a:t>
              </a:r>
            </a:p>
            <a:p>
              <a:pPr algn="r"/>
              <a:r>
                <a:rPr lang="en-US" sz="1500" b="1" dirty="0">
                  <a:solidFill>
                    <a:srgbClr val="DAE3F3"/>
                  </a:solidFill>
                  <a:latin typeface="Lucida Sans" panose="020B0602030504020204" pitchFamily="34" charset="0"/>
                </a:rPr>
                <a:t> Analytics:</a:t>
              </a:r>
            </a:p>
          </p:txBody>
        </p:sp>
        <p:sp>
          <p:nvSpPr>
            <p:cNvPr id="7" name="TextBox 6">
              <a:extLst>
                <a:ext uri="{FF2B5EF4-FFF2-40B4-BE49-F238E27FC236}">
                  <a16:creationId xmlns:a16="http://schemas.microsoft.com/office/drawing/2014/main" id="{99C96D2E-E7D9-6764-1D86-F71DA66750A6}"/>
                </a:ext>
              </a:extLst>
            </p:cNvPr>
            <p:cNvSpPr txBox="1"/>
            <p:nvPr/>
          </p:nvSpPr>
          <p:spPr>
            <a:xfrm>
              <a:off x="1559566" y="2560130"/>
              <a:ext cx="2990504" cy="323165"/>
            </a:xfrm>
            <a:prstGeom prst="rect">
              <a:avLst/>
            </a:prstGeom>
            <a:noFill/>
          </p:spPr>
          <p:txBody>
            <a:bodyPr wrap="square" rtlCol="0">
              <a:spAutoFit/>
            </a:bodyPr>
            <a:lstStyle/>
            <a:p>
              <a:pPr algn="r"/>
              <a:r>
                <a:rPr lang="en-US" sz="1500" b="1" dirty="0">
                  <a:solidFill>
                    <a:srgbClr val="DAE3F3"/>
                  </a:solidFill>
                  <a:latin typeface="Lucida Sans" panose="020B0602030504020204" pitchFamily="34" charset="0"/>
                </a:rPr>
                <a:t>Real-time Data Processing:</a:t>
              </a:r>
            </a:p>
          </p:txBody>
        </p:sp>
        <p:sp>
          <p:nvSpPr>
            <p:cNvPr id="10" name="TextBox 9">
              <a:extLst>
                <a:ext uri="{FF2B5EF4-FFF2-40B4-BE49-F238E27FC236}">
                  <a16:creationId xmlns:a16="http://schemas.microsoft.com/office/drawing/2014/main" id="{47338723-456F-7F9F-1393-D87AA26FC47A}"/>
                </a:ext>
              </a:extLst>
            </p:cNvPr>
            <p:cNvSpPr txBox="1"/>
            <p:nvPr/>
          </p:nvSpPr>
          <p:spPr>
            <a:xfrm>
              <a:off x="1532516" y="3138919"/>
              <a:ext cx="2990504" cy="323165"/>
            </a:xfrm>
            <a:prstGeom prst="rect">
              <a:avLst/>
            </a:prstGeom>
            <a:noFill/>
          </p:spPr>
          <p:txBody>
            <a:bodyPr wrap="square" rtlCol="0">
              <a:spAutoFit/>
            </a:bodyPr>
            <a:lstStyle/>
            <a:p>
              <a:pPr algn="r"/>
              <a:r>
                <a:rPr lang="en-US" sz="1500" b="1" dirty="0">
                  <a:solidFill>
                    <a:srgbClr val="DAE3F3"/>
                  </a:solidFill>
                  <a:latin typeface="Lucida Sans" panose="020B0602030504020204" pitchFamily="34" charset="0"/>
                </a:rPr>
                <a:t>Enhanced User Interactivity:</a:t>
              </a:r>
            </a:p>
          </p:txBody>
        </p:sp>
        <p:sp>
          <p:nvSpPr>
            <p:cNvPr id="11" name="TextBox 10">
              <a:extLst>
                <a:ext uri="{FF2B5EF4-FFF2-40B4-BE49-F238E27FC236}">
                  <a16:creationId xmlns:a16="http://schemas.microsoft.com/office/drawing/2014/main" id="{14F5B81F-2353-A8F9-9074-20049C77BCA9}"/>
                </a:ext>
              </a:extLst>
            </p:cNvPr>
            <p:cNvSpPr txBox="1"/>
            <p:nvPr/>
          </p:nvSpPr>
          <p:spPr>
            <a:xfrm>
              <a:off x="1532516" y="3713985"/>
              <a:ext cx="2990504" cy="553998"/>
            </a:xfrm>
            <a:prstGeom prst="rect">
              <a:avLst/>
            </a:prstGeom>
            <a:noFill/>
          </p:spPr>
          <p:txBody>
            <a:bodyPr wrap="square" rtlCol="0">
              <a:spAutoFit/>
            </a:bodyPr>
            <a:lstStyle/>
            <a:p>
              <a:pPr algn="r"/>
              <a:r>
                <a:rPr lang="en-US" sz="1500" b="1" dirty="0">
                  <a:solidFill>
                    <a:srgbClr val="DAE3F3"/>
                  </a:solidFill>
                  <a:latin typeface="Lucida Sans" panose="020B0602030504020204" pitchFamily="34" charset="0"/>
                </a:rPr>
                <a:t>Integration with External Systems:</a:t>
              </a:r>
            </a:p>
          </p:txBody>
        </p:sp>
        <p:sp>
          <p:nvSpPr>
            <p:cNvPr id="12" name="TextBox 11">
              <a:extLst>
                <a:ext uri="{FF2B5EF4-FFF2-40B4-BE49-F238E27FC236}">
                  <a16:creationId xmlns:a16="http://schemas.microsoft.com/office/drawing/2014/main" id="{9F203929-FC77-1F06-AD1B-F3C625CC511C}"/>
                </a:ext>
              </a:extLst>
            </p:cNvPr>
            <p:cNvSpPr txBox="1"/>
            <p:nvPr/>
          </p:nvSpPr>
          <p:spPr>
            <a:xfrm>
              <a:off x="1280936" y="4365574"/>
              <a:ext cx="3242084" cy="553998"/>
            </a:xfrm>
            <a:prstGeom prst="rect">
              <a:avLst/>
            </a:prstGeom>
            <a:noFill/>
          </p:spPr>
          <p:txBody>
            <a:bodyPr wrap="square" rtlCol="0">
              <a:spAutoFit/>
            </a:bodyPr>
            <a:lstStyle/>
            <a:p>
              <a:pPr algn="r"/>
              <a:r>
                <a:rPr lang="en-US" sz="1500" b="1" dirty="0">
                  <a:solidFill>
                    <a:srgbClr val="DAE3F3"/>
                  </a:solidFill>
                  <a:latin typeface="Lucida Sans" panose="020B0602030504020204" pitchFamily="34" charset="0"/>
                </a:rPr>
                <a:t>Natural Language Processing (NLP) Integration:</a:t>
              </a:r>
            </a:p>
          </p:txBody>
        </p:sp>
        <p:sp>
          <p:nvSpPr>
            <p:cNvPr id="14" name="TextBox 13">
              <a:extLst>
                <a:ext uri="{FF2B5EF4-FFF2-40B4-BE49-F238E27FC236}">
                  <a16:creationId xmlns:a16="http://schemas.microsoft.com/office/drawing/2014/main" id="{A7C10DC4-D3A5-0EA1-B312-9643BCD73963}"/>
                </a:ext>
              </a:extLst>
            </p:cNvPr>
            <p:cNvSpPr txBox="1"/>
            <p:nvPr/>
          </p:nvSpPr>
          <p:spPr>
            <a:xfrm>
              <a:off x="1519753" y="5073213"/>
              <a:ext cx="2990504" cy="553998"/>
            </a:xfrm>
            <a:prstGeom prst="rect">
              <a:avLst/>
            </a:prstGeom>
            <a:noFill/>
          </p:spPr>
          <p:txBody>
            <a:bodyPr wrap="square" rtlCol="0">
              <a:spAutoFit/>
            </a:bodyPr>
            <a:lstStyle/>
            <a:p>
              <a:pPr algn="r"/>
              <a:r>
                <a:rPr lang="en-US" sz="1500" b="1" dirty="0">
                  <a:solidFill>
                    <a:srgbClr val="DAE3F3"/>
                  </a:solidFill>
                  <a:latin typeface="Lucida Sans" panose="020B0602030504020204" pitchFamily="34" charset="0"/>
                </a:rPr>
                <a:t>Enhanced Security and Compliance:</a:t>
              </a:r>
            </a:p>
          </p:txBody>
        </p:sp>
      </p:grpSp>
      <p:sp>
        <p:nvSpPr>
          <p:cNvPr id="6" name="TextBox 5">
            <a:extLst>
              <a:ext uri="{FF2B5EF4-FFF2-40B4-BE49-F238E27FC236}">
                <a16:creationId xmlns:a16="http://schemas.microsoft.com/office/drawing/2014/main" id="{9E738901-83EF-4243-A227-1CFA6705AAB0}"/>
              </a:ext>
            </a:extLst>
          </p:cNvPr>
          <p:cNvSpPr txBox="1"/>
          <p:nvPr/>
        </p:nvSpPr>
        <p:spPr>
          <a:xfrm>
            <a:off x="4352031" y="1873373"/>
            <a:ext cx="7420214" cy="3785652"/>
          </a:xfrm>
          <a:prstGeom prst="rect">
            <a:avLst/>
          </a:prstGeom>
          <a:noFill/>
        </p:spPr>
        <p:txBody>
          <a:bodyPr wrap="square" rtlCol="0">
            <a:spAutoFit/>
          </a:bodyPr>
          <a:lstStyle/>
          <a:p>
            <a:r>
              <a:rPr lang="en-US" sz="1500" dirty="0">
                <a:solidFill>
                  <a:schemeClr val="tx2">
                    <a:lumMod val="75000"/>
                  </a:schemeClr>
                </a:solidFill>
                <a:latin typeface="Lucida Sans" panose="020B0602030504020204" pitchFamily="34" charset="0"/>
              </a:rPr>
              <a:t>Leverage machine learning for more accurate trend forecasting and pattern identification.</a:t>
            </a:r>
          </a:p>
          <a:p>
            <a:endParaRPr lang="en-US" sz="1500" dirty="0">
              <a:solidFill>
                <a:schemeClr val="tx2">
                  <a:lumMod val="75000"/>
                </a:schemeClr>
              </a:solidFill>
              <a:latin typeface="Lucida Sans" panose="020B0602030504020204" pitchFamily="34" charset="0"/>
            </a:endParaRPr>
          </a:p>
          <a:p>
            <a:r>
              <a:rPr lang="en-US" sz="1500" dirty="0">
                <a:solidFill>
                  <a:schemeClr val="tx2">
                    <a:lumMod val="75000"/>
                  </a:schemeClr>
                </a:solidFill>
                <a:latin typeface="Lucida Sans" panose="020B0602030504020204" pitchFamily="34" charset="0"/>
              </a:rPr>
              <a:t>Enable instant analysis of streaming data, facilitating quick decision-making.</a:t>
            </a:r>
          </a:p>
          <a:p>
            <a:endParaRPr lang="en-US" sz="1500" dirty="0">
              <a:solidFill>
                <a:schemeClr val="tx2">
                  <a:lumMod val="75000"/>
                </a:schemeClr>
              </a:solidFill>
              <a:latin typeface="Lucida Sans" panose="020B0602030504020204" pitchFamily="34" charset="0"/>
            </a:endParaRPr>
          </a:p>
          <a:p>
            <a:r>
              <a:rPr lang="en-US" sz="1500" dirty="0">
                <a:solidFill>
                  <a:schemeClr val="tx2">
                    <a:lumMod val="75000"/>
                  </a:schemeClr>
                </a:solidFill>
                <a:latin typeface="Lucida Sans" panose="020B0602030504020204" pitchFamily="34" charset="0"/>
              </a:rPr>
              <a:t>Empower users with drill-down options, customizable filters, and dynamic exploration for deeper insights.</a:t>
            </a:r>
          </a:p>
          <a:p>
            <a:endParaRPr lang="en-US" sz="1500" dirty="0">
              <a:solidFill>
                <a:schemeClr val="tx2">
                  <a:lumMod val="75000"/>
                </a:schemeClr>
              </a:solidFill>
              <a:latin typeface="Lucida Sans" panose="020B0602030504020204" pitchFamily="34" charset="0"/>
            </a:endParaRPr>
          </a:p>
          <a:p>
            <a:r>
              <a:rPr lang="en-US" sz="1500" dirty="0">
                <a:solidFill>
                  <a:schemeClr val="tx2">
                    <a:lumMod val="75000"/>
                  </a:schemeClr>
                </a:solidFill>
                <a:latin typeface="Lucida Sans" panose="020B0602030504020204" pitchFamily="34" charset="0"/>
              </a:rPr>
              <a:t>Enrich analysis by integrating with external data sources and third-party applications.</a:t>
            </a:r>
          </a:p>
          <a:p>
            <a:endParaRPr lang="en-US" sz="1500" dirty="0">
              <a:solidFill>
                <a:schemeClr val="tx2">
                  <a:lumMod val="75000"/>
                </a:schemeClr>
              </a:solidFill>
              <a:latin typeface="Lucida Sans" panose="020B0602030504020204" pitchFamily="34" charset="0"/>
            </a:endParaRPr>
          </a:p>
          <a:p>
            <a:r>
              <a:rPr lang="en-US" sz="1500" dirty="0">
                <a:solidFill>
                  <a:schemeClr val="tx2">
                    <a:lumMod val="75000"/>
                  </a:schemeClr>
                </a:solidFill>
                <a:latin typeface="Lucida Sans" panose="020B0602030504020204" pitchFamily="34" charset="0"/>
              </a:rPr>
              <a:t>Facilitate intuitive interaction through voice or text commands for enhanced accessibility.</a:t>
            </a:r>
          </a:p>
          <a:p>
            <a:endParaRPr lang="en-US" sz="1500" dirty="0">
              <a:solidFill>
                <a:schemeClr val="tx2">
                  <a:lumMod val="75000"/>
                </a:schemeClr>
              </a:solidFill>
              <a:latin typeface="Lucida Sans" panose="020B0602030504020204" pitchFamily="34" charset="0"/>
            </a:endParaRPr>
          </a:p>
          <a:p>
            <a:r>
              <a:rPr lang="en-US" sz="1500" dirty="0">
                <a:solidFill>
                  <a:schemeClr val="tx2">
                    <a:lumMod val="75000"/>
                  </a:schemeClr>
                </a:solidFill>
                <a:latin typeface="Lucida Sans" panose="020B0602030504020204" pitchFamily="34" charset="0"/>
              </a:rPr>
              <a:t>Ensure robust security measures and compliance features for data protection and regulatory adherence.</a:t>
            </a:r>
          </a:p>
        </p:txBody>
      </p:sp>
    </p:spTree>
    <p:extLst>
      <p:ext uri="{BB962C8B-B14F-4D97-AF65-F5344CB8AC3E}">
        <p14:creationId xmlns:p14="http://schemas.microsoft.com/office/powerpoint/2010/main" val="21302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BC8BF2E3-0AE9-4256-B595-AAE8FDFB42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0308" y="498560"/>
            <a:ext cx="413066" cy="413066"/>
          </a:xfrm>
          <a:prstGeom prst="rect">
            <a:avLst/>
          </a:prstGeom>
        </p:spPr>
      </p:pic>
      <p:sp>
        <p:nvSpPr>
          <p:cNvPr id="25" name="TextBox 24">
            <a:extLst>
              <a:ext uri="{FF2B5EF4-FFF2-40B4-BE49-F238E27FC236}">
                <a16:creationId xmlns:a16="http://schemas.microsoft.com/office/drawing/2014/main" id="{0CE7758E-19B2-461C-981A-3E005B2874B4}"/>
              </a:ext>
            </a:extLst>
          </p:cNvPr>
          <p:cNvSpPr txBox="1"/>
          <p:nvPr/>
        </p:nvSpPr>
        <p:spPr>
          <a:xfrm>
            <a:off x="5078769" y="1796861"/>
            <a:ext cx="6191539" cy="954107"/>
          </a:xfrm>
          <a:prstGeom prst="rect">
            <a:avLst/>
          </a:prstGeom>
          <a:noFill/>
        </p:spPr>
        <p:txBody>
          <a:bodyPr wrap="square" rtlCol="0">
            <a:spAutoFit/>
          </a:bodyPr>
          <a:lstStyle>
            <a:defPPr>
              <a:defRPr lang="en-US"/>
            </a:defPPr>
            <a:lvl1pPr>
              <a:defRPr sz="1400">
                <a:solidFill>
                  <a:schemeClr val="tx2"/>
                </a:solidFill>
                <a:latin typeface="Lucida Sans" panose="020B0602030504020204" pitchFamily="34" charset="0"/>
              </a:defRPr>
            </a:lvl1pPr>
          </a:lstStyle>
          <a:p>
            <a:r>
              <a:rPr lang="en-US" dirty="0">
                <a:solidFill>
                  <a:schemeClr val="tx2">
                    <a:lumMod val="60000"/>
                    <a:lumOff val="40000"/>
                  </a:schemeClr>
                </a:solidFill>
              </a:rPr>
              <a:t>In our presentation, we've showcased two exciting projects we're currently working on during our internship. The first project involves harnessing the power of databases and Power BI to extract insightful visuals, enabling us to glean valuable insights from our data.</a:t>
            </a:r>
          </a:p>
        </p:txBody>
      </p:sp>
      <p:sp>
        <p:nvSpPr>
          <p:cNvPr id="26" name="Oval 25">
            <a:extLst>
              <a:ext uri="{FF2B5EF4-FFF2-40B4-BE49-F238E27FC236}">
                <a16:creationId xmlns:a16="http://schemas.microsoft.com/office/drawing/2014/main" id="{6834BA80-345E-49B5-94E5-D1B018E6A597}"/>
              </a:ext>
            </a:extLst>
          </p:cNvPr>
          <p:cNvSpPr/>
          <p:nvPr/>
        </p:nvSpPr>
        <p:spPr>
          <a:xfrm rot="19800000" flipH="1">
            <a:off x="10508615" y="5735442"/>
            <a:ext cx="2335710" cy="2335670"/>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27" name="Oval 26">
            <a:extLst>
              <a:ext uri="{FF2B5EF4-FFF2-40B4-BE49-F238E27FC236}">
                <a16:creationId xmlns:a16="http://schemas.microsoft.com/office/drawing/2014/main" id="{E2C955B0-D9F7-4E38-B457-ACDD9AC83C29}"/>
              </a:ext>
            </a:extLst>
          </p:cNvPr>
          <p:cNvSpPr/>
          <p:nvPr/>
        </p:nvSpPr>
        <p:spPr>
          <a:xfrm rot="19800000" flipV="1">
            <a:off x="4233405" y="-760658"/>
            <a:ext cx="1521342" cy="1521316"/>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grpSp>
        <p:nvGrpSpPr>
          <p:cNvPr id="28" name="Group 27">
            <a:extLst>
              <a:ext uri="{FF2B5EF4-FFF2-40B4-BE49-F238E27FC236}">
                <a16:creationId xmlns:a16="http://schemas.microsoft.com/office/drawing/2014/main" id="{6623712D-8625-4F27-902A-DE7425E3DB3D}"/>
              </a:ext>
            </a:extLst>
          </p:cNvPr>
          <p:cNvGrpSpPr/>
          <p:nvPr/>
        </p:nvGrpSpPr>
        <p:grpSpPr>
          <a:xfrm>
            <a:off x="10565230" y="6429971"/>
            <a:ext cx="1172063" cy="265457"/>
            <a:chOff x="10496650" y="6390215"/>
            <a:chExt cx="1172063" cy="265457"/>
          </a:xfrm>
        </p:grpSpPr>
        <p:sp>
          <p:nvSpPr>
            <p:cNvPr id="29" name="TextBox 28">
              <a:extLst>
                <a:ext uri="{FF2B5EF4-FFF2-40B4-BE49-F238E27FC236}">
                  <a16:creationId xmlns:a16="http://schemas.microsoft.com/office/drawing/2014/main" id="{786660F4-A584-4972-8614-22E768E323A9}"/>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30" name="TextBox 29">
              <a:extLst>
                <a:ext uri="{FF2B5EF4-FFF2-40B4-BE49-F238E27FC236}">
                  <a16:creationId xmlns:a16="http://schemas.microsoft.com/office/drawing/2014/main" id="{AB832652-B10F-418A-B85D-3A1FE5DFEAD2}"/>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13</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6" name="Rectangle 5">
            <a:extLst>
              <a:ext uri="{FF2B5EF4-FFF2-40B4-BE49-F238E27FC236}">
                <a16:creationId xmlns:a16="http://schemas.microsoft.com/office/drawing/2014/main" id="{42E06DFE-8B96-4CDE-9EBD-B4A62CFB29C6}"/>
              </a:ext>
            </a:extLst>
          </p:cNvPr>
          <p:cNvSpPr/>
          <p:nvPr/>
        </p:nvSpPr>
        <p:spPr>
          <a:xfrm>
            <a:off x="5257273" y="309337"/>
            <a:ext cx="6261651" cy="989951"/>
          </a:xfrm>
          <a:prstGeom prst="rect">
            <a:avLst/>
          </a:prstGeom>
          <a:noFill/>
          <a:effectLst/>
        </p:spPr>
        <p:txBody>
          <a:bodyPr wrap="square" lIns="0" tIns="0" rIns="0" bIns="0" rtlCol="0">
            <a:spAutoFit/>
          </a:bodyPr>
          <a:lstStyle/>
          <a:p>
            <a:pPr defTabSz="713232">
              <a:lnSpc>
                <a:spcPct val="80000"/>
              </a:lnSpc>
            </a:pPr>
            <a:r>
              <a:rPr lang="en-US" sz="8000" spc="300" dirty="0">
                <a:solidFill>
                  <a:srgbClr val="3F4E63"/>
                </a:solidFill>
                <a:latin typeface="Modern No. 20" panose="02070704070505020303" pitchFamily="18" charset="0"/>
              </a:rPr>
              <a:t>Summary</a:t>
            </a:r>
          </a:p>
        </p:txBody>
      </p:sp>
      <p:sp>
        <p:nvSpPr>
          <p:cNvPr id="2" name="TextBox 1">
            <a:extLst>
              <a:ext uri="{FF2B5EF4-FFF2-40B4-BE49-F238E27FC236}">
                <a16:creationId xmlns:a16="http://schemas.microsoft.com/office/drawing/2014/main" id="{B9DEAD08-7257-C949-62D8-9A1B8A17EB83}"/>
              </a:ext>
            </a:extLst>
          </p:cNvPr>
          <p:cNvSpPr txBox="1"/>
          <p:nvPr/>
        </p:nvSpPr>
        <p:spPr>
          <a:xfrm>
            <a:off x="5078769" y="4773850"/>
            <a:ext cx="6191539" cy="954107"/>
          </a:xfrm>
          <a:prstGeom prst="rect">
            <a:avLst/>
          </a:prstGeom>
          <a:noFill/>
        </p:spPr>
        <p:txBody>
          <a:bodyPr wrap="square" rtlCol="0">
            <a:spAutoFit/>
          </a:bodyPr>
          <a:lstStyle>
            <a:defPPr>
              <a:defRPr lang="en-US"/>
            </a:defPPr>
            <a:lvl1pPr>
              <a:defRPr sz="1400">
                <a:solidFill>
                  <a:schemeClr val="tx2"/>
                </a:solidFill>
                <a:latin typeface="Lucida Sans" panose="020B0602030504020204" pitchFamily="34" charset="0"/>
              </a:defRPr>
            </a:lvl1pPr>
          </a:lstStyle>
          <a:p>
            <a:r>
              <a:rPr lang="en-US" dirty="0">
                <a:solidFill>
                  <a:schemeClr val="tx2">
                    <a:lumMod val="60000"/>
                    <a:lumOff val="40000"/>
                  </a:schemeClr>
                </a:solidFill>
              </a:rPr>
              <a:t>With our internship spanning approximately four months, we're deeply immersed in learning and gaining hands-on experience with cutting-edge technologies, making this an enriching and rewarding journey of growth and discovery.</a:t>
            </a:r>
          </a:p>
        </p:txBody>
      </p:sp>
      <p:sp>
        <p:nvSpPr>
          <p:cNvPr id="3" name="TextBox 2">
            <a:extLst>
              <a:ext uri="{FF2B5EF4-FFF2-40B4-BE49-F238E27FC236}">
                <a16:creationId xmlns:a16="http://schemas.microsoft.com/office/drawing/2014/main" id="{C07539EA-D3B6-45DE-6FD7-F352F2E4E1F6}"/>
              </a:ext>
            </a:extLst>
          </p:cNvPr>
          <p:cNvSpPr txBox="1"/>
          <p:nvPr/>
        </p:nvSpPr>
        <p:spPr>
          <a:xfrm>
            <a:off x="5078769" y="3177633"/>
            <a:ext cx="6191539" cy="1169551"/>
          </a:xfrm>
          <a:prstGeom prst="rect">
            <a:avLst/>
          </a:prstGeom>
          <a:noFill/>
        </p:spPr>
        <p:txBody>
          <a:bodyPr wrap="square" rtlCol="0">
            <a:spAutoFit/>
          </a:bodyPr>
          <a:lstStyle>
            <a:defPPr>
              <a:defRPr lang="en-US"/>
            </a:defPPr>
            <a:lvl1pPr>
              <a:defRPr sz="1400">
                <a:solidFill>
                  <a:schemeClr val="tx2"/>
                </a:solidFill>
                <a:latin typeface="Lucida Sans" panose="020B0602030504020204" pitchFamily="34" charset="0"/>
              </a:defRPr>
            </a:lvl1pPr>
          </a:lstStyle>
          <a:p>
            <a:r>
              <a:rPr lang="en-US" dirty="0">
                <a:solidFill>
                  <a:schemeClr val="tx2">
                    <a:lumMod val="60000"/>
                    <a:lumOff val="40000"/>
                  </a:schemeClr>
                </a:solidFill>
              </a:rPr>
              <a:t>Implementing a structured workflow from company storage to database, integrating Navision data, and creating insightful reports and dashboards through visualizations enhances efficiency, scalability, and decision-making capabilities, ensuring alignment with business objectives.</a:t>
            </a:r>
          </a:p>
        </p:txBody>
      </p:sp>
      <p:pic>
        <p:nvPicPr>
          <p:cNvPr id="5" name="Picture 4" descr="A close up of text on a white background&#10;&#10;Description automatically generated">
            <a:extLst>
              <a:ext uri="{FF2B5EF4-FFF2-40B4-BE49-F238E27FC236}">
                <a16:creationId xmlns:a16="http://schemas.microsoft.com/office/drawing/2014/main" id="{9AA783FD-8B23-45FF-8467-B14F466053C1}"/>
              </a:ext>
            </a:extLst>
          </p:cNvPr>
          <p:cNvPicPr>
            <a:picLocks noChangeAspect="1"/>
          </p:cNvPicPr>
          <p:nvPr/>
        </p:nvPicPr>
        <p:blipFill rotWithShape="1">
          <a:blip r:embed="rId4">
            <a:extLst>
              <a:ext uri="{28A0092B-C50C-407E-A947-70E740481C1C}">
                <a14:useLocalDpi xmlns:a14="http://schemas.microsoft.com/office/drawing/2010/main" val="0"/>
              </a:ext>
            </a:extLst>
          </a:blip>
          <a:srcRect l="13369" r="35335"/>
          <a:stretch/>
        </p:blipFill>
        <p:spPr>
          <a:xfrm>
            <a:off x="-1" y="0"/>
            <a:ext cx="4580965" cy="6858000"/>
          </a:xfrm>
          <a:prstGeom prst="rect">
            <a:avLst/>
          </a:prstGeom>
        </p:spPr>
      </p:pic>
      <p:sp>
        <p:nvSpPr>
          <p:cNvPr id="9" name="Rectangle: Rounded Corners 8">
            <a:extLst>
              <a:ext uri="{FF2B5EF4-FFF2-40B4-BE49-F238E27FC236}">
                <a16:creationId xmlns:a16="http://schemas.microsoft.com/office/drawing/2014/main" id="{B6960CBD-5013-4EA1-B71C-DEFA27B1C45A}"/>
              </a:ext>
            </a:extLst>
          </p:cNvPr>
          <p:cNvSpPr/>
          <p:nvPr/>
        </p:nvSpPr>
        <p:spPr>
          <a:xfrm>
            <a:off x="2043952" y="1984818"/>
            <a:ext cx="2807557" cy="581364"/>
          </a:xfrm>
          <a:prstGeom prst="roundRect">
            <a:avLst>
              <a:gd name="adj" fmla="val 50000"/>
            </a:avLst>
          </a:prstGeom>
          <a:solidFill>
            <a:srgbClr val="DAE3F3">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9D5CEB5-2089-4BF1-B010-0F14A34914B8}"/>
              </a:ext>
            </a:extLst>
          </p:cNvPr>
          <p:cNvSpPr/>
          <p:nvPr/>
        </p:nvSpPr>
        <p:spPr>
          <a:xfrm>
            <a:off x="2794698" y="3444083"/>
            <a:ext cx="2056811" cy="581364"/>
          </a:xfrm>
          <a:prstGeom prst="roundRect">
            <a:avLst>
              <a:gd name="adj" fmla="val 50000"/>
            </a:avLst>
          </a:prstGeom>
          <a:solidFill>
            <a:srgbClr val="DAE3F3">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3BD4CF4-2E39-4165-BAB8-AF85691B8801}"/>
              </a:ext>
            </a:extLst>
          </p:cNvPr>
          <p:cNvSpPr/>
          <p:nvPr/>
        </p:nvSpPr>
        <p:spPr>
          <a:xfrm>
            <a:off x="3388659" y="4960221"/>
            <a:ext cx="1462850" cy="581364"/>
          </a:xfrm>
          <a:prstGeom prst="roundRect">
            <a:avLst>
              <a:gd name="adj" fmla="val 50000"/>
            </a:avLst>
          </a:prstGeom>
          <a:solidFill>
            <a:srgbClr val="DAE3F3">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3181167-664A-48D8-BBAA-8A85C70D5B22}"/>
              </a:ext>
            </a:extLst>
          </p:cNvPr>
          <p:cNvSpPr/>
          <p:nvPr/>
        </p:nvSpPr>
        <p:spPr>
          <a:xfrm>
            <a:off x="4157078" y="1846696"/>
            <a:ext cx="854435" cy="854435"/>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15" name="Oval 14">
            <a:extLst>
              <a:ext uri="{FF2B5EF4-FFF2-40B4-BE49-F238E27FC236}">
                <a16:creationId xmlns:a16="http://schemas.microsoft.com/office/drawing/2014/main" id="{D414045B-7000-4CEF-9F58-762B72E85E13}"/>
              </a:ext>
            </a:extLst>
          </p:cNvPr>
          <p:cNvSpPr/>
          <p:nvPr/>
        </p:nvSpPr>
        <p:spPr>
          <a:xfrm>
            <a:off x="4157078" y="3314395"/>
            <a:ext cx="854435" cy="854435"/>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12" name="Oval 11">
            <a:extLst>
              <a:ext uri="{FF2B5EF4-FFF2-40B4-BE49-F238E27FC236}">
                <a16:creationId xmlns:a16="http://schemas.microsoft.com/office/drawing/2014/main" id="{7DF870ED-88EE-4144-B342-2FB4CB117581}"/>
              </a:ext>
            </a:extLst>
          </p:cNvPr>
          <p:cNvSpPr/>
          <p:nvPr/>
        </p:nvSpPr>
        <p:spPr>
          <a:xfrm>
            <a:off x="4157078" y="4782094"/>
            <a:ext cx="854435" cy="854435"/>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34" name="TextBox 33">
            <a:extLst>
              <a:ext uri="{FF2B5EF4-FFF2-40B4-BE49-F238E27FC236}">
                <a16:creationId xmlns:a16="http://schemas.microsoft.com/office/drawing/2014/main" id="{E6AF7273-D7FC-5BFB-0F3D-6F794AF0B5CC}"/>
              </a:ext>
            </a:extLst>
          </p:cNvPr>
          <p:cNvSpPr txBox="1"/>
          <p:nvPr/>
        </p:nvSpPr>
        <p:spPr>
          <a:xfrm>
            <a:off x="4153746" y="2119183"/>
            <a:ext cx="854435" cy="371255"/>
          </a:xfrm>
          <a:prstGeom prst="rect">
            <a:avLst/>
          </a:prstGeom>
          <a:noFill/>
          <a:effectLst/>
        </p:spPr>
        <p:txBody>
          <a:bodyPr wrap="square" lIns="0" tIns="0" rIns="0" bIns="0" rtlCol="0">
            <a:spAutoFit/>
          </a:bodyPr>
          <a:lstStyle>
            <a:defPPr>
              <a:defRPr lang="en-US"/>
            </a:defPPr>
            <a:lvl1pPr algn="ctr" defTabSz="713232">
              <a:defRPr sz="13800" spc="300">
                <a:solidFill>
                  <a:schemeClr val="tx2"/>
                </a:solidFill>
                <a:effectLst>
                  <a:outerShdw blurRad="508000" dist="114300" dir="9300000" sx="101000" sy="101000" algn="tl" rotWithShape="0">
                    <a:srgbClr val="FB9F9F">
                      <a:alpha val="50000"/>
                    </a:srgbClr>
                  </a:outerShdw>
                </a:effectLst>
                <a:latin typeface="Modern No. 20" panose="02070704070505020303" pitchFamily="18" charset="0"/>
              </a:defRPr>
            </a:lvl1pPr>
          </a:lstStyle>
          <a:p>
            <a:pPr>
              <a:lnSpc>
                <a:spcPct val="80000"/>
              </a:lnSpc>
            </a:pPr>
            <a:r>
              <a:rPr lang="en-US" sz="3000" dirty="0">
                <a:solidFill>
                  <a:srgbClr val="3F4E63"/>
                </a:solidFill>
                <a:effectLst/>
              </a:rPr>
              <a:t>01</a:t>
            </a:r>
          </a:p>
        </p:txBody>
      </p:sp>
      <p:sp>
        <p:nvSpPr>
          <p:cNvPr id="35" name="TextBox 34">
            <a:extLst>
              <a:ext uri="{FF2B5EF4-FFF2-40B4-BE49-F238E27FC236}">
                <a16:creationId xmlns:a16="http://schemas.microsoft.com/office/drawing/2014/main" id="{C8B21119-2DB6-C7A3-E15E-6C7615E961AE}"/>
              </a:ext>
            </a:extLst>
          </p:cNvPr>
          <p:cNvSpPr txBox="1"/>
          <p:nvPr/>
        </p:nvSpPr>
        <p:spPr>
          <a:xfrm>
            <a:off x="4190706" y="5069519"/>
            <a:ext cx="854435" cy="371255"/>
          </a:xfrm>
          <a:prstGeom prst="rect">
            <a:avLst/>
          </a:prstGeom>
          <a:noFill/>
          <a:effectLst/>
        </p:spPr>
        <p:txBody>
          <a:bodyPr wrap="square" lIns="0" tIns="0" rIns="0" bIns="0" rtlCol="0">
            <a:spAutoFit/>
          </a:bodyPr>
          <a:lstStyle>
            <a:defPPr>
              <a:defRPr lang="en-US"/>
            </a:defPPr>
            <a:lvl1pPr algn="ctr" defTabSz="713232">
              <a:defRPr sz="13800" spc="300">
                <a:solidFill>
                  <a:schemeClr val="tx2"/>
                </a:solidFill>
                <a:effectLst>
                  <a:outerShdw blurRad="508000" dist="114300" dir="9300000" sx="101000" sy="101000" algn="tl" rotWithShape="0">
                    <a:srgbClr val="FB9F9F">
                      <a:alpha val="50000"/>
                    </a:srgbClr>
                  </a:outerShdw>
                </a:effectLst>
                <a:latin typeface="Modern No. 20" panose="02070704070505020303" pitchFamily="18" charset="0"/>
              </a:defRPr>
            </a:lvl1pPr>
          </a:lstStyle>
          <a:p>
            <a:pPr>
              <a:lnSpc>
                <a:spcPct val="80000"/>
              </a:lnSpc>
            </a:pPr>
            <a:r>
              <a:rPr lang="en-US" sz="3000" dirty="0">
                <a:solidFill>
                  <a:srgbClr val="3F4E63"/>
                </a:solidFill>
                <a:effectLst/>
              </a:rPr>
              <a:t>03</a:t>
            </a:r>
          </a:p>
        </p:txBody>
      </p:sp>
      <p:sp>
        <p:nvSpPr>
          <p:cNvPr id="36" name="TextBox 35">
            <a:extLst>
              <a:ext uri="{FF2B5EF4-FFF2-40B4-BE49-F238E27FC236}">
                <a16:creationId xmlns:a16="http://schemas.microsoft.com/office/drawing/2014/main" id="{1B760638-34A6-74E3-8502-AA89E4690531}"/>
              </a:ext>
            </a:extLst>
          </p:cNvPr>
          <p:cNvSpPr txBox="1"/>
          <p:nvPr/>
        </p:nvSpPr>
        <p:spPr>
          <a:xfrm>
            <a:off x="4146195" y="3571543"/>
            <a:ext cx="854435" cy="371255"/>
          </a:xfrm>
          <a:prstGeom prst="rect">
            <a:avLst/>
          </a:prstGeom>
          <a:noFill/>
          <a:effectLst/>
        </p:spPr>
        <p:txBody>
          <a:bodyPr wrap="square" lIns="0" tIns="0" rIns="0" bIns="0" rtlCol="0">
            <a:spAutoFit/>
          </a:bodyPr>
          <a:lstStyle>
            <a:defPPr>
              <a:defRPr lang="en-US"/>
            </a:defPPr>
            <a:lvl1pPr algn="ctr" defTabSz="713232">
              <a:defRPr sz="13800" spc="300">
                <a:solidFill>
                  <a:schemeClr val="tx2"/>
                </a:solidFill>
                <a:effectLst>
                  <a:outerShdw blurRad="508000" dist="114300" dir="9300000" sx="101000" sy="101000" algn="tl" rotWithShape="0">
                    <a:srgbClr val="FB9F9F">
                      <a:alpha val="50000"/>
                    </a:srgbClr>
                  </a:outerShdw>
                </a:effectLst>
                <a:latin typeface="Modern No. 20" panose="02070704070505020303" pitchFamily="18" charset="0"/>
              </a:defRPr>
            </a:lvl1pPr>
          </a:lstStyle>
          <a:p>
            <a:pPr>
              <a:lnSpc>
                <a:spcPct val="80000"/>
              </a:lnSpc>
            </a:pPr>
            <a:r>
              <a:rPr lang="en-US" sz="3000" dirty="0">
                <a:solidFill>
                  <a:srgbClr val="3F4E63"/>
                </a:solidFill>
                <a:effectLst/>
              </a:rPr>
              <a:t>02</a:t>
            </a:r>
          </a:p>
        </p:txBody>
      </p:sp>
    </p:spTree>
    <p:extLst>
      <p:ext uri="{BB962C8B-B14F-4D97-AF65-F5344CB8AC3E}">
        <p14:creationId xmlns:p14="http://schemas.microsoft.com/office/powerpoint/2010/main" val="3493799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DF8600-1827-447B-A293-2A71BE2FFDE4}"/>
              </a:ext>
            </a:extLst>
          </p:cNvPr>
          <p:cNvSpPr/>
          <p:nvPr/>
        </p:nvSpPr>
        <p:spPr>
          <a:xfrm>
            <a:off x="-1" y="0"/>
            <a:ext cx="12192000" cy="6858000"/>
          </a:xfrm>
          <a:prstGeom prst="rect">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EC4A608A-CE78-40E4-9F79-12F604F6C40C}"/>
              </a:ext>
            </a:extLst>
          </p:cNvPr>
          <p:cNvSpPr/>
          <p:nvPr/>
        </p:nvSpPr>
        <p:spPr>
          <a:xfrm rot="10800000" flipV="1">
            <a:off x="7023100" y="653143"/>
            <a:ext cx="1848758" cy="1848726"/>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9" name="Oval 8">
            <a:extLst>
              <a:ext uri="{FF2B5EF4-FFF2-40B4-BE49-F238E27FC236}">
                <a16:creationId xmlns:a16="http://schemas.microsoft.com/office/drawing/2014/main" id="{4A844D07-0859-4B78-86F4-04D871A2CDE9}"/>
              </a:ext>
            </a:extLst>
          </p:cNvPr>
          <p:cNvSpPr/>
          <p:nvPr/>
        </p:nvSpPr>
        <p:spPr>
          <a:xfrm>
            <a:off x="3320142" y="653143"/>
            <a:ext cx="5551716" cy="5551716"/>
          </a:xfrm>
          <a:prstGeom prst="ellipse">
            <a:avLst/>
          </a:prstGeom>
          <a:solidFill>
            <a:srgbClr val="364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07A0796-E008-46E8-84F0-EB3063C1CC49}"/>
              </a:ext>
            </a:extLst>
          </p:cNvPr>
          <p:cNvSpPr/>
          <p:nvPr/>
        </p:nvSpPr>
        <p:spPr>
          <a:xfrm rot="10800000" flipV="1">
            <a:off x="3309971" y="4609160"/>
            <a:ext cx="1599046" cy="1599019"/>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r>
              <a:rPr lang="en-GB" sz="2000" kern="0" dirty="0">
                <a:solidFill>
                  <a:srgbClr val="FFFFFF"/>
                </a:solidFill>
                <a:latin typeface="Bradley Hand ITC" panose="03070402050302030203" pitchFamily="66" charset="0"/>
              </a:rPr>
              <a:t>Have a </a:t>
            </a:r>
            <a:r>
              <a:rPr lang="en-US" sz="2000" kern="0" dirty="0">
                <a:solidFill>
                  <a:srgbClr val="FFFFFF"/>
                </a:solidFill>
                <a:latin typeface="Bradley Hand ITC" panose="03070402050302030203" pitchFamily="66" charset="0"/>
              </a:rPr>
              <a:t>Great Day </a:t>
            </a:r>
            <a:endParaRPr lang="en-GB" sz="2000" kern="0" dirty="0">
              <a:solidFill>
                <a:srgbClr val="FFFFFF"/>
              </a:solidFill>
              <a:latin typeface="Bradley Hand ITC" panose="03070402050302030203" pitchFamily="66" charset="0"/>
            </a:endParaRPr>
          </a:p>
        </p:txBody>
      </p:sp>
      <p:sp>
        <p:nvSpPr>
          <p:cNvPr id="13" name="TextBox 12">
            <a:extLst>
              <a:ext uri="{FF2B5EF4-FFF2-40B4-BE49-F238E27FC236}">
                <a16:creationId xmlns:a16="http://schemas.microsoft.com/office/drawing/2014/main" id="{7A351E67-DEF8-48CD-A270-CBF1F482CF3C}"/>
              </a:ext>
            </a:extLst>
          </p:cNvPr>
          <p:cNvSpPr txBox="1"/>
          <p:nvPr/>
        </p:nvSpPr>
        <p:spPr>
          <a:xfrm>
            <a:off x="4484914" y="2296704"/>
            <a:ext cx="3222172" cy="2264594"/>
          </a:xfrm>
          <a:prstGeom prst="rect">
            <a:avLst/>
          </a:prstGeom>
          <a:noFill/>
        </p:spPr>
        <p:txBody>
          <a:bodyPr wrap="square" rtlCol="0" anchor="ctr">
            <a:spAutoFit/>
          </a:bodyPr>
          <a:lstStyle/>
          <a:p>
            <a:pPr algn="ctr">
              <a:lnSpc>
                <a:spcPct val="80000"/>
              </a:lnSpc>
            </a:pPr>
            <a:r>
              <a:rPr lang="en-US" sz="8800" dirty="0">
                <a:solidFill>
                  <a:schemeClr val="bg1"/>
                </a:solidFill>
                <a:latin typeface="Modern No. 20" panose="02070704070505020303" pitchFamily="18" charset="0"/>
              </a:rPr>
              <a:t>Thank You!</a:t>
            </a:r>
          </a:p>
        </p:txBody>
      </p:sp>
      <p:sp>
        <p:nvSpPr>
          <p:cNvPr id="18" name="Oval 17">
            <a:extLst>
              <a:ext uri="{FF2B5EF4-FFF2-40B4-BE49-F238E27FC236}">
                <a16:creationId xmlns:a16="http://schemas.microsoft.com/office/drawing/2014/main" id="{C4966B1E-0441-41D9-BEDE-71E9F4FD8F0A}"/>
              </a:ext>
            </a:extLst>
          </p:cNvPr>
          <p:cNvSpPr/>
          <p:nvPr/>
        </p:nvSpPr>
        <p:spPr>
          <a:xfrm flipV="1">
            <a:off x="8170667" y="1785965"/>
            <a:ext cx="642421" cy="642410"/>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Tree>
    <p:extLst>
      <p:ext uri="{BB962C8B-B14F-4D97-AF65-F5344CB8AC3E}">
        <p14:creationId xmlns:p14="http://schemas.microsoft.com/office/powerpoint/2010/main" val="3326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B04AD-312B-46FF-94D2-1545E78F8BFC}"/>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45">
            <a:extLst>
              <a:ext uri="{FF2B5EF4-FFF2-40B4-BE49-F238E27FC236}">
                <a16:creationId xmlns:a16="http://schemas.microsoft.com/office/drawing/2014/main" id="{A972177C-50D8-434C-948C-205E92FA8EF9}"/>
              </a:ext>
            </a:extLst>
          </p:cNvPr>
          <p:cNvSpPr/>
          <p:nvPr/>
        </p:nvSpPr>
        <p:spPr>
          <a:xfrm>
            <a:off x="-24717" y="0"/>
            <a:ext cx="5790018" cy="6858000"/>
          </a:xfrm>
          <a:prstGeom prst="rect">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5C71B8-DCC5-484E-AD2D-BCA8DC8F410D}"/>
              </a:ext>
            </a:extLst>
          </p:cNvPr>
          <p:cNvSpPr/>
          <p:nvPr/>
        </p:nvSpPr>
        <p:spPr>
          <a:xfrm rot="1800000">
            <a:off x="368619" y="-236892"/>
            <a:ext cx="859838" cy="859823"/>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48" name="Oval 47">
            <a:extLst>
              <a:ext uri="{FF2B5EF4-FFF2-40B4-BE49-F238E27FC236}">
                <a16:creationId xmlns:a16="http://schemas.microsoft.com/office/drawing/2014/main" id="{864E654B-2B62-49E9-9A4D-65B1649005FE}"/>
              </a:ext>
            </a:extLst>
          </p:cNvPr>
          <p:cNvSpPr/>
          <p:nvPr/>
        </p:nvSpPr>
        <p:spPr>
          <a:xfrm flipV="1">
            <a:off x="10447277" y="6077704"/>
            <a:ext cx="1174570" cy="1174550"/>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54" name="TextBox 53">
            <a:extLst>
              <a:ext uri="{FF2B5EF4-FFF2-40B4-BE49-F238E27FC236}">
                <a16:creationId xmlns:a16="http://schemas.microsoft.com/office/drawing/2014/main" id="{F0F80599-968C-49CF-9513-445A35D304FF}"/>
              </a:ext>
            </a:extLst>
          </p:cNvPr>
          <p:cNvSpPr txBox="1"/>
          <p:nvPr/>
        </p:nvSpPr>
        <p:spPr>
          <a:xfrm>
            <a:off x="6183478" y="2314271"/>
            <a:ext cx="4978003" cy="2631490"/>
          </a:xfrm>
          <a:prstGeom prst="rect">
            <a:avLst/>
          </a:prstGeom>
          <a:noFill/>
        </p:spPr>
        <p:txBody>
          <a:bodyPr wrap="square" rtlCol="0">
            <a:spAutoFit/>
          </a:bodyPr>
          <a:lstStyle/>
          <a:p>
            <a:r>
              <a:rPr lang="en-US" sz="1500" dirty="0">
                <a:solidFill>
                  <a:schemeClr val="tx2">
                    <a:lumMod val="75000"/>
                  </a:schemeClr>
                </a:solidFill>
                <a:latin typeface="Lucida Sans" panose="020B0602030504020204" pitchFamily="34" charset="0"/>
              </a:rPr>
              <a:t>With a widespread footprint in research and development, coupled with product development, they aspire to redefine industry benchmarks and emerge as a vanguard of innovative thought. </a:t>
            </a:r>
          </a:p>
          <a:p>
            <a:endParaRPr lang="en-US" sz="1500" dirty="0">
              <a:solidFill>
                <a:schemeClr val="tx2">
                  <a:lumMod val="75000"/>
                </a:schemeClr>
              </a:solidFill>
              <a:latin typeface="Lucida Sans" panose="020B0602030504020204" pitchFamily="34" charset="0"/>
            </a:endParaRPr>
          </a:p>
          <a:p>
            <a:r>
              <a:rPr lang="en-US" sz="1500" dirty="0">
                <a:solidFill>
                  <a:schemeClr val="tx2">
                    <a:lumMod val="75000"/>
                  </a:schemeClr>
                </a:solidFill>
                <a:latin typeface="Lucida Sans" panose="020B0602030504020204" pitchFamily="34" charset="0"/>
              </a:rPr>
              <a:t>Their dedication is unwavering, focused on enhancing user experiences through strategic design, spearheading groundbreaking AI &amp; Blockchain projects, crafting web and mobile applications, and pioneering cloud-based initiatives.</a:t>
            </a:r>
          </a:p>
        </p:txBody>
      </p:sp>
      <p:grpSp>
        <p:nvGrpSpPr>
          <p:cNvPr id="16" name="Group 15">
            <a:extLst>
              <a:ext uri="{FF2B5EF4-FFF2-40B4-BE49-F238E27FC236}">
                <a16:creationId xmlns:a16="http://schemas.microsoft.com/office/drawing/2014/main" id="{E01189A7-0EC5-4D8A-A5F6-57337E7BB5E4}"/>
              </a:ext>
            </a:extLst>
          </p:cNvPr>
          <p:cNvGrpSpPr/>
          <p:nvPr/>
        </p:nvGrpSpPr>
        <p:grpSpPr>
          <a:xfrm>
            <a:off x="10565230" y="6429971"/>
            <a:ext cx="1172063" cy="265457"/>
            <a:chOff x="10496650" y="6390215"/>
            <a:chExt cx="1172063" cy="265457"/>
          </a:xfrm>
        </p:grpSpPr>
        <p:sp>
          <p:nvSpPr>
            <p:cNvPr id="17" name="TextBox 16">
              <a:extLst>
                <a:ext uri="{FF2B5EF4-FFF2-40B4-BE49-F238E27FC236}">
                  <a16:creationId xmlns:a16="http://schemas.microsoft.com/office/drawing/2014/main" id="{CA2C1189-37E5-41FB-B6F5-41FA1928A510}"/>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8" name="TextBox 17">
              <a:extLst>
                <a:ext uri="{FF2B5EF4-FFF2-40B4-BE49-F238E27FC236}">
                  <a16:creationId xmlns:a16="http://schemas.microsoft.com/office/drawing/2014/main" id="{4ABCEE0C-E428-4352-A51C-699CB126EA81}"/>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2</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43" name="Rectangle 42">
            <a:extLst>
              <a:ext uri="{FF2B5EF4-FFF2-40B4-BE49-F238E27FC236}">
                <a16:creationId xmlns:a16="http://schemas.microsoft.com/office/drawing/2014/main" id="{D6305356-9031-4905-B451-2D5753F4F4B0}"/>
              </a:ext>
            </a:extLst>
          </p:cNvPr>
          <p:cNvSpPr/>
          <p:nvPr/>
        </p:nvSpPr>
        <p:spPr>
          <a:xfrm>
            <a:off x="1816278" y="442294"/>
            <a:ext cx="8734400" cy="940450"/>
          </a:xfrm>
          <a:prstGeom prst="rect">
            <a:avLst/>
          </a:prstGeom>
          <a:noFill/>
          <a:effectLst/>
        </p:spPr>
        <p:txBody>
          <a:bodyPr wrap="square" lIns="0" tIns="0" rIns="0" bIns="0" rtlCol="0">
            <a:spAutoFit/>
          </a:bodyPr>
          <a:lstStyle/>
          <a:p>
            <a:pPr defTabSz="713232">
              <a:lnSpc>
                <a:spcPct val="80000"/>
              </a:lnSpc>
            </a:pPr>
            <a:r>
              <a:rPr lang="en-US" sz="7600" spc="300" dirty="0">
                <a:solidFill>
                  <a:srgbClr val="DAE3F3"/>
                </a:solidFill>
                <a:latin typeface="Modern No. 20" panose="02070704070505020303" pitchFamily="18" charset="0"/>
              </a:rPr>
              <a:t>Company </a:t>
            </a:r>
            <a:r>
              <a:rPr lang="en-US" sz="7600" spc="300" dirty="0">
                <a:solidFill>
                  <a:srgbClr val="44546A"/>
                </a:solidFill>
                <a:latin typeface="Modern No. 20" panose="02070704070505020303" pitchFamily="18" charset="0"/>
              </a:rPr>
              <a:t>Overview</a:t>
            </a:r>
            <a:r>
              <a:rPr lang="en-US" sz="7600" spc="300" dirty="0">
                <a:solidFill>
                  <a:srgbClr val="DAE3F3"/>
                </a:solidFill>
                <a:latin typeface="Modern No. 20" panose="02070704070505020303" pitchFamily="18" charset="0"/>
              </a:rPr>
              <a:t> </a:t>
            </a:r>
          </a:p>
        </p:txBody>
      </p:sp>
      <p:sp>
        <p:nvSpPr>
          <p:cNvPr id="2" name="TextBox 1">
            <a:extLst>
              <a:ext uri="{FF2B5EF4-FFF2-40B4-BE49-F238E27FC236}">
                <a16:creationId xmlns:a16="http://schemas.microsoft.com/office/drawing/2014/main" id="{A5C75FF9-775D-DE6E-7939-7437220D0271}"/>
              </a:ext>
            </a:extLst>
          </p:cNvPr>
          <p:cNvSpPr txBox="1"/>
          <p:nvPr/>
        </p:nvSpPr>
        <p:spPr>
          <a:xfrm>
            <a:off x="698261" y="2135974"/>
            <a:ext cx="4978003" cy="3323987"/>
          </a:xfrm>
          <a:prstGeom prst="rect">
            <a:avLst/>
          </a:prstGeom>
          <a:noFill/>
        </p:spPr>
        <p:txBody>
          <a:bodyPr wrap="square" rtlCol="0">
            <a:spAutoFit/>
          </a:bodyPr>
          <a:lstStyle/>
          <a:p>
            <a:r>
              <a:rPr lang="en-US" sz="1500" b="1" i="1" dirty="0">
                <a:solidFill>
                  <a:schemeClr val="bg1">
                    <a:lumMod val="85000"/>
                  </a:schemeClr>
                </a:solidFill>
                <a:latin typeface="Lucida Sans" panose="020B0602030504020204" pitchFamily="34" charset="0"/>
              </a:rPr>
              <a:t>PearlRain Digital LLP</a:t>
            </a:r>
            <a:r>
              <a:rPr lang="en-US" sz="1500" dirty="0">
                <a:solidFill>
                  <a:schemeClr val="bg1">
                    <a:lumMod val="85000"/>
                  </a:schemeClr>
                </a:solidFill>
                <a:latin typeface="Lucida Sans" panose="020B0602030504020204" pitchFamily="34" charset="0"/>
              </a:rPr>
              <a:t> stands as a distinguished Outsourced Product Development Company, revered for its prowess in high-technology software development. </a:t>
            </a:r>
          </a:p>
          <a:p>
            <a:endParaRPr lang="en-US" sz="1500" dirty="0">
              <a:solidFill>
                <a:schemeClr val="bg1">
                  <a:lumMod val="85000"/>
                </a:schemeClr>
              </a:solidFill>
              <a:latin typeface="Lucida Sans" panose="020B0602030504020204" pitchFamily="34" charset="0"/>
            </a:endParaRPr>
          </a:p>
          <a:p>
            <a:r>
              <a:rPr lang="en-US" sz="1500" dirty="0">
                <a:solidFill>
                  <a:schemeClr val="bg1">
                    <a:lumMod val="85000"/>
                  </a:schemeClr>
                </a:solidFill>
                <a:latin typeface="Lucida Sans" panose="020B0602030504020204" pitchFamily="34" charset="0"/>
              </a:rPr>
              <a:t>Their forte spans a comprehensive spectrum of services, ranging from conceiving novel products to orchestrating the entire life cycle management process. </a:t>
            </a:r>
          </a:p>
          <a:p>
            <a:endParaRPr lang="en-US" sz="1500" dirty="0">
              <a:solidFill>
                <a:schemeClr val="bg1">
                  <a:lumMod val="85000"/>
                </a:schemeClr>
              </a:solidFill>
              <a:latin typeface="Lucida Sans" panose="020B0602030504020204" pitchFamily="34" charset="0"/>
            </a:endParaRPr>
          </a:p>
          <a:p>
            <a:r>
              <a:rPr lang="en-US" sz="1500" dirty="0">
                <a:solidFill>
                  <a:schemeClr val="bg1">
                    <a:lumMod val="85000"/>
                  </a:schemeClr>
                </a:solidFill>
                <a:latin typeface="Lucida Sans" panose="020B0602030504020204" pitchFamily="34" charset="0"/>
              </a:rPr>
              <a:t>They perceive themselves as the linchpin behind their clients' competitive edge, harnessing cutting-edge technologies to catalyze innovation and broaden their product portfolios. </a:t>
            </a:r>
          </a:p>
        </p:txBody>
      </p:sp>
    </p:spTree>
    <p:extLst>
      <p:ext uri="{BB962C8B-B14F-4D97-AF65-F5344CB8AC3E}">
        <p14:creationId xmlns:p14="http://schemas.microsoft.com/office/powerpoint/2010/main" val="233827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B04AD-312B-46FF-94D2-1545E78F8BFC}"/>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Rectangle 45">
            <a:extLst>
              <a:ext uri="{FF2B5EF4-FFF2-40B4-BE49-F238E27FC236}">
                <a16:creationId xmlns:a16="http://schemas.microsoft.com/office/drawing/2014/main" id="{A972177C-50D8-434C-948C-205E92FA8EF9}"/>
              </a:ext>
            </a:extLst>
          </p:cNvPr>
          <p:cNvSpPr/>
          <p:nvPr/>
        </p:nvSpPr>
        <p:spPr>
          <a:xfrm>
            <a:off x="5674882" y="0"/>
            <a:ext cx="6517117" cy="6858000"/>
          </a:xfrm>
          <a:prstGeom prst="rect">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5C71B8-DCC5-484E-AD2D-BCA8DC8F410D}"/>
              </a:ext>
            </a:extLst>
          </p:cNvPr>
          <p:cNvSpPr/>
          <p:nvPr/>
        </p:nvSpPr>
        <p:spPr>
          <a:xfrm rot="1800000">
            <a:off x="10486699" y="6123169"/>
            <a:ext cx="859838" cy="859823"/>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48" name="Oval 47">
            <a:extLst>
              <a:ext uri="{FF2B5EF4-FFF2-40B4-BE49-F238E27FC236}">
                <a16:creationId xmlns:a16="http://schemas.microsoft.com/office/drawing/2014/main" id="{864E654B-2B62-49E9-9A4D-65B1649005FE}"/>
              </a:ext>
            </a:extLst>
          </p:cNvPr>
          <p:cNvSpPr/>
          <p:nvPr/>
        </p:nvSpPr>
        <p:spPr>
          <a:xfrm flipV="1">
            <a:off x="521192" y="-282355"/>
            <a:ext cx="1174570" cy="1174550"/>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54" name="TextBox 53">
            <a:extLst>
              <a:ext uri="{FF2B5EF4-FFF2-40B4-BE49-F238E27FC236}">
                <a16:creationId xmlns:a16="http://schemas.microsoft.com/office/drawing/2014/main" id="{F0F80599-968C-49CF-9513-445A35D304FF}"/>
              </a:ext>
            </a:extLst>
          </p:cNvPr>
          <p:cNvSpPr txBox="1"/>
          <p:nvPr/>
        </p:nvSpPr>
        <p:spPr>
          <a:xfrm>
            <a:off x="1174553" y="2015527"/>
            <a:ext cx="4108523" cy="3554819"/>
          </a:xfrm>
          <a:prstGeom prst="rect">
            <a:avLst/>
          </a:prstGeom>
          <a:noFill/>
        </p:spPr>
        <p:txBody>
          <a:bodyPr wrap="square" rtlCol="0">
            <a:spAutoFit/>
          </a:bodyPr>
          <a:lstStyle/>
          <a:p>
            <a:pPr algn="ctr"/>
            <a:r>
              <a:rPr lang="en-US" sz="1600" b="1" u="sng" dirty="0">
                <a:solidFill>
                  <a:srgbClr val="44546A"/>
                </a:solidFill>
                <a:latin typeface="Lucida Sans" panose="020B0602030504020204" pitchFamily="34" charset="0"/>
              </a:rPr>
              <a:t>Vision:</a:t>
            </a:r>
            <a:r>
              <a:rPr lang="en-US" sz="1600" b="1" dirty="0">
                <a:solidFill>
                  <a:srgbClr val="44546A"/>
                </a:solidFill>
                <a:latin typeface="Lucida Sans" panose="020B0602030504020204" pitchFamily="34" charset="0"/>
              </a:rPr>
              <a:t> </a:t>
            </a:r>
          </a:p>
          <a:p>
            <a:endParaRPr lang="en-US" sz="1400" dirty="0">
              <a:solidFill>
                <a:schemeClr val="tx2">
                  <a:lumMod val="60000"/>
                  <a:lumOff val="40000"/>
                </a:schemeClr>
              </a:solidFill>
              <a:latin typeface="Lucida Sans" panose="020B0602030504020204" pitchFamily="34" charset="0"/>
            </a:endParaRPr>
          </a:p>
          <a:p>
            <a:pPr algn="just"/>
            <a:r>
              <a:rPr lang="en-US" sz="1500" dirty="0">
                <a:solidFill>
                  <a:srgbClr val="44546A"/>
                </a:solidFill>
                <a:latin typeface="Lucida Sans" panose="020B0602030504020204" pitchFamily="34" charset="0"/>
              </a:rPr>
              <a:t>To become a competitive advantage for our customers in utilizing the latest technology to build compelling new products and to quickly expand their product portfolio. </a:t>
            </a:r>
          </a:p>
          <a:p>
            <a:pPr algn="just"/>
            <a:endParaRPr lang="en-US" sz="1500" dirty="0">
              <a:solidFill>
                <a:srgbClr val="44546A"/>
              </a:solidFill>
              <a:latin typeface="Lucida Sans" panose="020B0602030504020204" pitchFamily="34" charset="0"/>
            </a:endParaRPr>
          </a:p>
          <a:p>
            <a:pPr algn="just"/>
            <a:r>
              <a:rPr lang="en-US" sz="1500" dirty="0">
                <a:solidFill>
                  <a:srgbClr val="44546A"/>
                </a:solidFill>
                <a:latin typeface="Lucida Sans" panose="020B0602030504020204" pitchFamily="34" charset="0"/>
              </a:rPr>
              <a:t>PearlRain Digital team desires to leverage its global exposure to product development to make a significant contribution in shaping Outsourced Product Development industry and to establish itself as a thought leader in this space.</a:t>
            </a:r>
          </a:p>
        </p:txBody>
      </p:sp>
      <p:grpSp>
        <p:nvGrpSpPr>
          <p:cNvPr id="16" name="Group 15">
            <a:extLst>
              <a:ext uri="{FF2B5EF4-FFF2-40B4-BE49-F238E27FC236}">
                <a16:creationId xmlns:a16="http://schemas.microsoft.com/office/drawing/2014/main" id="{E01189A7-0EC5-4D8A-A5F6-57337E7BB5E4}"/>
              </a:ext>
            </a:extLst>
          </p:cNvPr>
          <p:cNvGrpSpPr/>
          <p:nvPr/>
        </p:nvGrpSpPr>
        <p:grpSpPr>
          <a:xfrm>
            <a:off x="10565230" y="6429971"/>
            <a:ext cx="1172063" cy="265457"/>
            <a:chOff x="10496650" y="6390215"/>
            <a:chExt cx="1172063" cy="265457"/>
          </a:xfrm>
        </p:grpSpPr>
        <p:sp>
          <p:nvSpPr>
            <p:cNvPr id="17" name="TextBox 16">
              <a:extLst>
                <a:ext uri="{FF2B5EF4-FFF2-40B4-BE49-F238E27FC236}">
                  <a16:creationId xmlns:a16="http://schemas.microsoft.com/office/drawing/2014/main" id="{CA2C1189-37E5-41FB-B6F5-41FA1928A510}"/>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8" name="TextBox 17">
              <a:extLst>
                <a:ext uri="{FF2B5EF4-FFF2-40B4-BE49-F238E27FC236}">
                  <a16:creationId xmlns:a16="http://schemas.microsoft.com/office/drawing/2014/main" id="{4ABCEE0C-E428-4352-A51C-699CB126EA81}"/>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3</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3" name="Rectangle 2">
            <a:extLst>
              <a:ext uri="{FF2B5EF4-FFF2-40B4-BE49-F238E27FC236}">
                <a16:creationId xmlns:a16="http://schemas.microsoft.com/office/drawing/2014/main" id="{2868DC4B-5698-191B-F5F9-7720DCB2963B}"/>
              </a:ext>
            </a:extLst>
          </p:cNvPr>
          <p:cNvSpPr/>
          <p:nvPr/>
        </p:nvSpPr>
        <p:spPr>
          <a:xfrm>
            <a:off x="1761838" y="468092"/>
            <a:ext cx="8734400" cy="940450"/>
          </a:xfrm>
          <a:prstGeom prst="rect">
            <a:avLst/>
          </a:prstGeom>
          <a:noFill/>
          <a:effectLst/>
        </p:spPr>
        <p:txBody>
          <a:bodyPr wrap="square" lIns="0" tIns="0" rIns="0" bIns="0" rtlCol="0">
            <a:spAutoFit/>
          </a:bodyPr>
          <a:lstStyle/>
          <a:p>
            <a:pPr defTabSz="713232">
              <a:lnSpc>
                <a:spcPct val="80000"/>
              </a:lnSpc>
            </a:pPr>
            <a:r>
              <a:rPr lang="en-US" sz="7600" spc="300" dirty="0">
                <a:solidFill>
                  <a:srgbClr val="44546A"/>
                </a:solidFill>
                <a:latin typeface="Modern No. 20" panose="02070704070505020303" pitchFamily="18" charset="0"/>
              </a:rPr>
              <a:t>Company</a:t>
            </a:r>
            <a:r>
              <a:rPr lang="en-US" sz="7600" spc="300" dirty="0">
                <a:solidFill>
                  <a:srgbClr val="DAE3F3"/>
                </a:solidFill>
                <a:latin typeface="Modern No. 20" panose="02070704070505020303" pitchFamily="18" charset="0"/>
              </a:rPr>
              <a:t> </a:t>
            </a:r>
            <a:r>
              <a:rPr lang="en-US" sz="7600" spc="300" dirty="0">
                <a:solidFill>
                  <a:schemeClr val="tx2">
                    <a:lumMod val="60000"/>
                    <a:lumOff val="40000"/>
                  </a:schemeClr>
                </a:solidFill>
                <a:latin typeface="Modern No. 20" panose="02070704070505020303" pitchFamily="18" charset="0"/>
              </a:rPr>
              <a:t>Overview</a:t>
            </a:r>
            <a:r>
              <a:rPr lang="en-US" sz="7600" spc="300" dirty="0">
                <a:solidFill>
                  <a:srgbClr val="DAE3F3"/>
                </a:solidFill>
                <a:latin typeface="Modern No. 20" panose="02070704070505020303" pitchFamily="18" charset="0"/>
              </a:rPr>
              <a:t> </a:t>
            </a:r>
          </a:p>
        </p:txBody>
      </p:sp>
      <p:sp>
        <p:nvSpPr>
          <p:cNvPr id="5" name="TextBox 4">
            <a:extLst>
              <a:ext uri="{FF2B5EF4-FFF2-40B4-BE49-F238E27FC236}">
                <a16:creationId xmlns:a16="http://schemas.microsoft.com/office/drawing/2014/main" id="{3EF10B3D-2AF7-90F6-B8E4-2F42F291E649}"/>
              </a:ext>
            </a:extLst>
          </p:cNvPr>
          <p:cNvSpPr txBox="1"/>
          <p:nvPr/>
        </p:nvSpPr>
        <p:spPr>
          <a:xfrm>
            <a:off x="6467369" y="2006311"/>
            <a:ext cx="5036525" cy="3785652"/>
          </a:xfrm>
          <a:prstGeom prst="rect">
            <a:avLst/>
          </a:prstGeom>
          <a:noFill/>
        </p:spPr>
        <p:txBody>
          <a:bodyPr wrap="square" rtlCol="0">
            <a:spAutoFit/>
          </a:bodyPr>
          <a:lstStyle/>
          <a:p>
            <a:r>
              <a:rPr lang="en-US" sz="1600" b="1" dirty="0">
                <a:solidFill>
                  <a:srgbClr val="DAE3F3"/>
                </a:solidFill>
                <a:latin typeface="Lucida Sans" panose="020B0602030504020204" pitchFamily="34" charset="0"/>
              </a:rPr>
              <a:t>Core Values:  </a:t>
            </a:r>
          </a:p>
          <a:p>
            <a:endParaRPr lang="en-US" sz="1600" b="1" dirty="0">
              <a:solidFill>
                <a:srgbClr val="DAE3F3"/>
              </a:solidFill>
              <a:latin typeface="Lucida Sans" panose="020B0602030504020204" pitchFamily="34" charset="0"/>
            </a:endParaRPr>
          </a:p>
          <a:p>
            <a:pPr marL="285750" indent="-285750">
              <a:buFont typeface="Wingdings" panose="05000000000000000000" pitchFamily="2" charset="2"/>
              <a:buChar char="§"/>
            </a:pPr>
            <a:r>
              <a:rPr lang="en-US" sz="1600" b="1" dirty="0">
                <a:solidFill>
                  <a:srgbClr val="DAE3F3"/>
                </a:solidFill>
                <a:latin typeface="Lucida Sans" panose="020B0602030504020204" pitchFamily="34" charset="0"/>
              </a:rPr>
              <a:t>Trust, Transparency and Freedom of Expression  </a:t>
            </a:r>
          </a:p>
          <a:p>
            <a:pPr marL="285750" indent="-285750">
              <a:buFont typeface="Wingdings" panose="05000000000000000000" pitchFamily="2" charset="2"/>
              <a:buChar char="§"/>
            </a:pPr>
            <a:r>
              <a:rPr lang="en-US" sz="1600" b="1" dirty="0">
                <a:solidFill>
                  <a:srgbClr val="DAE3F3"/>
                </a:solidFill>
                <a:latin typeface="Lucida Sans" panose="020B0602030504020204" pitchFamily="34" charset="0"/>
              </a:rPr>
              <a:t>Innovation</a:t>
            </a:r>
          </a:p>
          <a:p>
            <a:pPr marL="285750" indent="-285750">
              <a:buFont typeface="Wingdings" panose="05000000000000000000" pitchFamily="2" charset="2"/>
              <a:buChar char="§"/>
            </a:pPr>
            <a:r>
              <a:rPr lang="en-US" sz="1600" b="1" dirty="0">
                <a:solidFill>
                  <a:srgbClr val="DAE3F3"/>
                </a:solidFill>
                <a:latin typeface="Lucida Sans" panose="020B0602030504020204" pitchFamily="34" charset="0"/>
              </a:rPr>
              <a:t>Integrity  </a:t>
            </a:r>
          </a:p>
          <a:p>
            <a:pPr marL="285750" indent="-285750">
              <a:buFont typeface="Wingdings" panose="05000000000000000000" pitchFamily="2" charset="2"/>
              <a:buChar char="§"/>
            </a:pPr>
            <a:r>
              <a:rPr lang="en-US" sz="1600" b="1" dirty="0">
                <a:solidFill>
                  <a:srgbClr val="DAE3F3"/>
                </a:solidFill>
                <a:latin typeface="Lucida Sans" panose="020B0602030504020204" pitchFamily="34" charset="0"/>
              </a:rPr>
              <a:t>Customer-Centricity </a:t>
            </a:r>
          </a:p>
          <a:p>
            <a:endParaRPr lang="en-US" sz="1600" b="1" dirty="0">
              <a:solidFill>
                <a:srgbClr val="DAE3F3"/>
              </a:solidFill>
              <a:latin typeface="Lucida Sans" panose="020B0602030504020204" pitchFamily="34" charset="0"/>
            </a:endParaRPr>
          </a:p>
          <a:p>
            <a:endParaRPr lang="en-US" sz="1600" b="1" dirty="0">
              <a:solidFill>
                <a:srgbClr val="DAE3F3"/>
              </a:solidFill>
              <a:latin typeface="Lucida Sans" panose="020B0602030504020204" pitchFamily="34" charset="0"/>
            </a:endParaRPr>
          </a:p>
          <a:p>
            <a:r>
              <a:rPr lang="en-US" sz="1600" b="1" dirty="0">
                <a:solidFill>
                  <a:srgbClr val="DAE3F3"/>
                </a:solidFill>
                <a:latin typeface="Lucida Sans" panose="020B0602030504020204" pitchFamily="34" charset="0"/>
              </a:rPr>
              <a:t>Verticals:</a:t>
            </a:r>
          </a:p>
          <a:p>
            <a:endParaRPr lang="en-US" sz="1600" b="1" dirty="0">
              <a:solidFill>
                <a:srgbClr val="DAE3F3"/>
              </a:solidFill>
              <a:latin typeface="Lucida Sans" panose="020B0602030504020204" pitchFamily="34" charset="0"/>
            </a:endParaRPr>
          </a:p>
          <a:p>
            <a:pPr marL="285750" indent="-285750">
              <a:buFont typeface="Wingdings" panose="05000000000000000000" pitchFamily="2" charset="2"/>
              <a:buChar char="§"/>
            </a:pPr>
            <a:r>
              <a:rPr lang="en-US" sz="1600" b="1" dirty="0">
                <a:solidFill>
                  <a:srgbClr val="DAE3F3"/>
                </a:solidFill>
                <a:latin typeface="Lucida Sans" panose="020B0602030504020204" pitchFamily="34" charset="0"/>
              </a:rPr>
              <a:t>HealthTech</a:t>
            </a:r>
          </a:p>
          <a:p>
            <a:pPr marL="285750" indent="-285750">
              <a:buFont typeface="Wingdings" panose="05000000000000000000" pitchFamily="2" charset="2"/>
              <a:buChar char="§"/>
            </a:pPr>
            <a:r>
              <a:rPr lang="en-US" sz="1600" b="1" dirty="0">
                <a:solidFill>
                  <a:srgbClr val="DAE3F3"/>
                </a:solidFill>
                <a:latin typeface="Lucida Sans" panose="020B0602030504020204" pitchFamily="34" charset="0"/>
              </a:rPr>
              <a:t>FinTech	</a:t>
            </a:r>
          </a:p>
          <a:p>
            <a:pPr marL="285750" indent="-285750">
              <a:buFont typeface="Wingdings" panose="05000000000000000000" pitchFamily="2" charset="2"/>
              <a:buChar char="§"/>
            </a:pPr>
            <a:r>
              <a:rPr lang="en-US" sz="1600" b="1" dirty="0">
                <a:solidFill>
                  <a:srgbClr val="DAE3F3"/>
                </a:solidFill>
                <a:latin typeface="Lucida Sans" panose="020B0602030504020204" pitchFamily="34" charset="0"/>
              </a:rPr>
              <a:t>Blockchain  </a:t>
            </a:r>
          </a:p>
          <a:p>
            <a:pPr marL="285750" indent="-285750">
              <a:buFont typeface="Wingdings" panose="05000000000000000000" pitchFamily="2" charset="2"/>
              <a:buChar char="§"/>
            </a:pPr>
            <a:r>
              <a:rPr lang="en-US" sz="1600" b="1" dirty="0">
                <a:solidFill>
                  <a:srgbClr val="DAE3F3"/>
                </a:solidFill>
                <a:latin typeface="Lucida Sans" panose="020B0602030504020204" pitchFamily="34" charset="0"/>
              </a:rPr>
              <a:t>E-commerce</a:t>
            </a:r>
            <a:endParaRPr lang="en-US" sz="1500" dirty="0">
              <a:solidFill>
                <a:srgbClr val="DAE3F3"/>
              </a:solidFill>
              <a:latin typeface="Lucida Sans" panose="020B0602030504020204" pitchFamily="34" charset="0"/>
            </a:endParaRPr>
          </a:p>
        </p:txBody>
      </p:sp>
      <p:cxnSp>
        <p:nvCxnSpPr>
          <p:cNvPr id="7" name="Straight Connector 6">
            <a:extLst>
              <a:ext uri="{FF2B5EF4-FFF2-40B4-BE49-F238E27FC236}">
                <a16:creationId xmlns:a16="http://schemas.microsoft.com/office/drawing/2014/main" id="{ACC66449-BE5B-17C6-98AF-745D15FB929D}"/>
              </a:ext>
            </a:extLst>
          </p:cNvPr>
          <p:cNvCxnSpPr/>
          <p:nvPr/>
        </p:nvCxnSpPr>
        <p:spPr>
          <a:xfrm flipV="1">
            <a:off x="6129038" y="2332883"/>
            <a:ext cx="2211356" cy="92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E01254-697F-5543-8C97-F121546CA32E}"/>
              </a:ext>
            </a:extLst>
          </p:cNvPr>
          <p:cNvCxnSpPr/>
          <p:nvPr/>
        </p:nvCxnSpPr>
        <p:spPr>
          <a:xfrm flipV="1">
            <a:off x="6129038" y="4521958"/>
            <a:ext cx="2211356" cy="92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2EEB1F-4096-15AB-1000-3219DE77123F}"/>
              </a:ext>
            </a:extLst>
          </p:cNvPr>
          <p:cNvCxnSpPr/>
          <p:nvPr/>
        </p:nvCxnSpPr>
        <p:spPr>
          <a:xfrm flipV="1">
            <a:off x="6129038" y="2020175"/>
            <a:ext cx="2211356" cy="92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1AD47B-66C9-D9B4-BBC5-71BD27342865}"/>
              </a:ext>
            </a:extLst>
          </p:cNvPr>
          <p:cNvCxnSpPr/>
          <p:nvPr/>
        </p:nvCxnSpPr>
        <p:spPr>
          <a:xfrm flipV="1">
            <a:off x="6129038" y="4209250"/>
            <a:ext cx="2211356" cy="92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975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F1FE77-AF02-40B7-9E43-61340323230C}"/>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9" name="Rectangle 78">
            <a:extLst>
              <a:ext uri="{FF2B5EF4-FFF2-40B4-BE49-F238E27FC236}">
                <a16:creationId xmlns:a16="http://schemas.microsoft.com/office/drawing/2014/main" id="{5997C3E3-A984-4606-8F96-77D90D4052CB}"/>
              </a:ext>
            </a:extLst>
          </p:cNvPr>
          <p:cNvSpPr/>
          <p:nvPr/>
        </p:nvSpPr>
        <p:spPr>
          <a:xfrm>
            <a:off x="0" y="1"/>
            <a:ext cx="8794156" cy="6857999"/>
          </a:xfrm>
          <a:prstGeom prst="rect">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6322977B-DCF4-457D-B0DF-229E3708C4DD}"/>
              </a:ext>
            </a:extLst>
          </p:cNvPr>
          <p:cNvSpPr txBox="1"/>
          <p:nvPr/>
        </p:nvSpPr>
        <p:spPr>
          <a:xfrm>
            <a:off x="1056433" y="2730925"/>
            <a:ext cx="4659431" cy="989951"/>
          </a:xfrm>
          <a:prstGeom prst="rect">
            <a:avLst/>
          </a:prstGeom>
          <a:noFill/>
          <a:effectLst/>
        </p:spPr>
        <p:txBody>
          <a:bodyPr wrap="square" lIns="0" tIns="0" rIns="0" bIns="0" rtlCol="0">
            <a:spAutoFit/>
          </a:bodyPr>
          <a:lstStyle>
            <a:defPPr>
              <a:defRPr lang="en-US"/>
            </a:defPPr>
            <a:lvl1pPr algn="ctr" defTabSz="713232">
              <a:defRPr sz="13800" spc="300">
                <a:solidFill>
                  <a:schemeClr val="tx2"/>
                </a:solidFill>
                <a:effectLst>
                  <a:outerShdw blurRad="508000" dist="114300" dir="9300000" sx="101000" sy="101000" algn="tl" rotWithShape="0">
                    <a:srgbClr val="FB9F9F">
                      <a:alpha val="50000"/>
                    </a:srgbClr>
                  </a:outerShdw>
                </a:effectLst>
                <a:latin typeface="Modern No. 20" panose="02070704070505020303" pitchFamily="18" charset="0"/>
              </a:defRPr>
            </a:lvl1pPr>
          </a:lstStyle>
          <a:p>
            <a:pPr algn="l">
              <a:lnSpc>
                <a:spcPct val="80000"/>
              </a:lnSpc>
            </a:pPr>
            <a:r>
              <a:rPr lang="en-US" sz="8000" dirty="0">
                <a:solidFill>
                  <a:schemeClr val="bg1"/>
                </a:solidFill>
                <a:effectLst/>
              </a:rPr>
              <a:t>Project </a:t>
            </a:r>
          </a:p>
        </p:txBody>
      </p:sp>
      <p:grpSp>
        <p:nvGrpSpPr>
          <p:cNvPr id="60" name="Group 59">
            <a:extLst>
              <a:ext uri="{FF2B5EF4-FFF2-40B4-BE49-F238E27FC236}">
                <a16:creationId xmlns:a16="http://schemas.microsoft.com/office/drawing/2014/main" id="{5FF7D8E4-88DC-482D-A514-CDF676F11A5B}"/>
              </a:ext>
            </a:extLst>
          </p:cNvPr>
          <p:cNvGrpSpPr/>
          <p:nvPr/>
        </p:nvGrpSpPr>
        <p:grpSpPr>
          <a:xfrm>
            <a:off x="10565230" y="6429971"/>
            <a:ext cx="1172063" cy="265457"/>
            <a:chOff x="10496650" y="6390215"/>
            <a:chExt cx="1172063" cy="265457"/>
          </a:xfrm>
        </p:grpSpPr>
        <p:sp>
          <p:nvSpPr>
            <p:cNvPr id="61" name="TextBox 60">
              <a:extLst>
                <a:ext uri="{FF2B5EF4-FFF2-40B4-BE49-F238E27FC236}">
                  <a16:creationId xmlns:a16="http://schemas.microsoft.com/office/drawing/2014/main" id="{B48EA1DB-FAAC-43BD-A8B9-5ECFA8C9BFA7}"/>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tx2"/>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tx2"/>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62" name="TextBox 61">
              <a:extLst>
                <a:ext uri="{FF2B5EF4-FFF2-40B4-BE49-F238E27FC236}">
                  <a16:creationId xmlns:a16="http://schemas.microsoft.com/office/drawing/2014/main" id="{6CD6723E-9AE3-4AE0-A81F-6F09F853F381}"/>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tx2"/>
                  </a:solidFill>
                  <a:latin typeface="Lucida Sans" panose="020B0602030504020204" pitchFamily="34" charset="0"/>
                  <a:ea typeface="Open Sans" panose="020B0606030504020204" pitchFamily="34" charset="0"/>
                  <a:cs typeface="Poppins Light" panose="00000400000000000000" pitchFamily="2" charset="0"/>
                </a:rPr>
                <a:pPr algn="ctr"/>
                <a:t>4</a:t>
              </a:fld>
              <a:endParaRPr lang="id-ID" sz="1000" i="0" dirty="0">
                <a:solidFill>
                  <a:schemeClr val="tx2"/>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94" name="Oval 93">
            <a:extLst>
              <a:ext uri="{FF2B5EF4-FFF2-40B4-BE49-F238E27FC236}">
                <a16:creationId xmlns:a16="http://schemas.microsoft.com/office/drawing/2014/main" id="{180AEF80-3E3A-443D-AE97-477CD8ACA019}"/>
              </a:ext>
            </a:extLst>
          </p:cNvPr>
          <p:cNvSpPr/>
          <p:nvPr/>
        </p:nvSpPr>
        <p:spPr>
          <a:xfrm rot="19800000" flipV="1">
            <a:off x="-1034329" y="5385246"/>
            <a:ext cx="2335710" cy="2335670"/>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95" name="Oval 94">
            <a:extLst>
              <a:ext uri="{FF2B5EF4-FFF2-40B4-BE49-F238E27FC236}">
                <a16:creationId xmlns:a16="http://schemas.microsoft.com/office/drawing/2014/main" id="{A2598057-AB0F-4937-984F-BEC5A4BAA6E2}"/>
              </a:ext>
            </a:extLst>
          </p:cNvPr>
          <p:cNvSpPr/>
          <p:nvPr/>
        </p:nvSpPr>
        <p:spPr>
          <a:xfrm rot="1800000">
            <a:off x="-370487" y="184481"/>
            <a:ext cx="1008025" cy="1008008"/>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76" name="Oval 75">
            <a:extLst>
              <a:ext uri="{FF2B5EF4-FFF2-40B4-BE49-F238E27FC236}">
                <a16:creationId xmlns:a16="http://schemas.microsoft.com/office/drawing/2014/main" id="{D4419876-ED98-494F-B714-BCF952BBE88C}"/>
              </a:ext>
            </a:extLst>
          </p:cNvPr>
          <p:cNvSpPr/>
          <p:nvPr/>
        </p:nvSpPr>
        <p:spPr>
          <a:xfrm flipH="1" flipV="1">
            <a:off x="6384994" y="823652"/>
            <a:ext cx="4739459" cy="4739459"/>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11" name="Oval 10">
            <a:extLst>
              <a:ext uri="{FF2B5EF4-FFF2-40B4-BE49-F238E27FC236}">
                <a16:creationId xmlns:a16="http://schemas.microsoft.com/office/drawing/2014/main" id="{E8614E0C-C1F0-465E-BE9A-CB3BED26E689}"/>
              </a:ext>
            </a:extLst>
          </p:cNvPr>
          <p:cNvSpPr/>
          <p:nvPr/>
        </p:nvSpPr>
        <p:spPr>
          <a:xfrm>
            <a:off x="6830785" y="641674"/>
            <a:ext cx="1236569" cy="1236569"/>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12" name="Oval 11">
            <a:extLst>
              <a:ext uri="{FF2B5EF4-FFF2-40B4-BE49-F238E27FC236}">
                <a16:creationId xmlns:a16="http://schemas.microsoft.com/office/drawing/2014/main" id="{873F46C2-FC06-4120-BC28-9A665C7D7E75}"/>
              </a:ext>
            </a:extLst>
          </p:cNvPr>
          <p:cNvSpPr/>
          <p:nvPr/>
        </p:nvSpPr>
        <p:spPr>
          <a:xfrm>
            <a:off x="9395363" y="641674"/>
            <a:ext cx="1236569" cy="1236569"/>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dirty="0">
              <a:solidFill>
                <a:srgbClr val="FFFFFF"/>
              </a:solidFill>
              <a:latin typeface="Calibri" panose="020F0502020204030204"/>
            </a:endParaRPr>
          </a:p>
        </p:txBody>
      </p:sp>
      <p:sp>
        <p:nvSpPr>
          <p:cNvPr id="13" name="Oval 12">
            <a:extLst>
              <a:ext uri="{FF2B5EF4-FFF2-40B4-BE49-F238E27FC236}">
                <a16:creationId xmlns:a16="http://schemas.microsoft.com/office/drawing/2014/main" id="{BF36780D-1AAF-4F58-A02D-8A5F9E36BA98}"/>
              </a:ext>
            </a:extLst>
          </p:cNvPr>
          <p:cNvSpPr/>
          <p:nvPr/>
        </p:nvSpPr>
        <p:spPr>
          <a:xfrm>
            <a:off x="7148873" y="4506857"/>
            <a:ext cx="1236569" cy="1236569"/>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14" name="Oval 13">
            <a:extLst>
              <a:ext uri="{FF2B5EF4-FFF2-40B4-BE49-F238E27FC236}">
                <a16:creationId xmlns:a16="http://schemas.microsoft.com/office/drawing/2014/main" id="{F0559153-C6CD-476A-857C-A332DEAFB6C1}"/>
              </a:ext>
            </a:extLst>
          </p:cNvPr>
          <p:cNvSpPr/>
          <p:nvPr/>
        </p:nvSpPr>
        <p:spPr>
          <a:xfrm>
            <a:off x="9578936" y="4474508"/>
            <a:ext cx="1236569" cy="1236569"/>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15" name="Oval 14">
            <a:extLst>
              <a:ext uri="{FF2B5EF4-FFF2-40B4-BE49-F238E27FC236}">
                <a16:creationId xmlns:a16="http://schemas.microsoft.com/office/drawing/2014/main" id="{5DC5F941-7E7B-4B77-91E3-44C6550082BC}"/>
              </a:ext>
            </a:extLst>
          </p:cNvPr>
          <p:cNvSpPr/>
          <p:nvPr/>
        </p:nvSpPr>
        <p:spPr>
          <a:xfrm>
            <a:off x="10564305" y="2558091"/>
            <a:ext cx="1236569" cy="1236569"/>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dirty="0">
              <a:solidFill>
                <a:srgbClr val="FFFFFF"/>
              </a:solidFill>
              <a:latin typeface="Calibri" panose="020F0502020204030204"/>
            </a:endParaRPr>
          </a:p>
        </p:txBody>
      </p:sp>
      <p:sp>
        <p:nvSpPr>
          <p:cNvPr id="77" name="TextBox 76">
            <a:extLst>
              <a:ext uri="{FF2B5EF4-FFF2-40B4-BE49-F238E27FC236}">
                <a16:creationId xmlns:a16="http://schemas.microsoft.com/office/drawing/2014/main" id="{F7AA3709-430A-47D9-960D-BECBADD12A6F}"/>
              </a:ext>
            </a:extLst>
          </p:cNvPr>
          <p:cNvSpPr txBox="1"/>
          <p:nvPr/>
        </p:nvSpPr>
        <p:spPr>
          <a:xfrm>
            <a:off x="7016676" y="2423909"/>
            <a:ext cx="3476093" cy="1234249"/>
          </a:xfrm>
          <a:prstGeom prst="rect">
            <a:avLst/>
          </a:prstGeom>
          <a:noFill/>
          <a:effectLst/>
        </p:spPr>
        <p:txBody>
          <a:bodyPr wrap="square" lIns="0" tIns="0" rIns="0" bIns="0" rtlCol="0">
            <a:spAutoFit/>
          </a:bodyPr>
          <a:lstStyle>
            <a:defPPr>
              <a:defRPr lang="en-US"/>
            </a:defPPr>
            <a:lvl1pPr algn="ctr" defTabSz="713232">
              <a:defRPr sz="13800" spc="300">
                <a:solidFill>
                  <a:schemeClr val="tx2"/>
                </a:solidFill>
                <a:effectLst>
                  <a:outerShdw blurRad="508000" dist="114300" dir="9300000" sx="101000" sy="101000" algn="tl" rotWithShape="0">
                    <a:srgbClr val="FB9F9F">
                      <a:alpha val="50000"/>
                    </a:srgbClr>
                  </a:outerShdw>
                </a:effectLst>
                <a:latin typeface="Modern No. 20" panose="02070704070505020303" pitchFamily="18" charset="0"/>
              </a:defRPr>
            </a:lvl1pPr>
          </a:lstStyle>
          <a:p>
            <a:pPr>
              <a:lnSpc>
                <a:spcPct val="80000"/>
              </a:lnSpc>
            </a:pPr>
            <a:r>
              <a:rPr lang="en-US" sz="5000" dirty="0">
                <a:solidFill>
                  <a:srgbClr val="3F4E63"/>
                </a:solidFill>
                <a:effectLst/>
              </a:rPr>
              <a:t>Sales </a:t>
            </a:r>
          </a:p>
          <a:p>
            <a:pPr>
              <a:lnSpc>
                <a:spcPct val="80000"/>
              </a:lnSpc>
            </a:pPr>
            <a:r>
              <a:rPr lang="en-US" sz="5000" dirty="0">
                <a:solidFill>
                  <a:srgbClr val="3F4E63"/>
                </a:solidFill>
                <a:effectLst/>
              </a:rPr>
              <a:t>Dashboard</a:t>
            </a:r>
            <a:r>
              <a:rPr lang="en-US" sz="2400" dirty="0">
                <a:solidFill>
                  <a:srgbClr val="3F4E63"/>
                </a:solidFill>
                <a:effectLst/>
              </a:rPr>
              <a:t> </a:t>
            </a:r>
          </a:p>
        </p:txBody>
      </p:sp>
      <p:sp>
        <p:nvSpPr>
          <p:cNvPr id="83" name="Rectangle 82">
            <a:extLst>
              <a:ext uri="{FF2B5EF4-FFF2-40B4-BE49-F238E27FC236}">
                <a16:creationId xmlns:a16="http://schemas.microsoft.com/office/drawing/2014/main" id="{E735DA65-BEF1-4C02-9D3A-FD68D4247BD0}"/>
              </a:ext>
            </a:extLst>
          </p:cNvPr>
          <p:cNvSpPr/>
          <p:nvPr/>
        </p:nvSpPr>
        <p:spPr>
          <a:xfrm>
            <a:off x="6869684" y="1298922"/>
            <a:ext cx="1158295" cy="513539"/>
          </a:xfrm>
          <a:prstGeom prst="rect">
            <a:avLst/>
          </a:prstGeom>
        </p:spPr>
        <p:txBody>
          <a:bodyPr wrap="square">
            <a:spAutoFit/>
          </a:bodyPr>
          <a:lstStyle/>
          <a:p>
            <a:pPr algn="ctr">
              <a:lnSpc>
                <a:spcPct val="120000"/>
              </a:lnSpc>
            </a:pPr>
            <a:r>
              <a:rPr lang="en-US" sz="1200" b="1" dirty="0">
                <a:solidFill>
                  <a:schemeClr val="bg1"/>
                </a:solidFill>
                <a:latin typeface="Lucida Sans" panose="020B0602030504020204" pitchFamily="34" charset="0"/>
                <a:cs typeface="Lato" panose="020F0502020204030203" pitchFamily="34" charset="0"/>
              </a:rPr>
              <a:t>Business Problem </a:t>
            </a:r>
          </a:p>
        </p:txBody>
      </p:sp>
      <p:sp>
        <p:nvSpPr>
          <p:cNvPr id="86" name="Rectangle 85">
            <a:extLst>
              <a:ext uri="{FF2B5EF4-FFF2-40B4-BE49-F238E27FC236}">
                <a16:creationId xmlns:a16="http://schemas.microsoft.com/office/drawing/2014/main" id="{A3B314CF-FC8D-4B5B-A4D2-B03BA31D5154}"/>
              </a:ext>
            </a:extLst>
          </p:cNvPr>
          <p:cNvSpPr/>
          <p:nvPr/>
        </p:nvSpPr>
        <p:spPr>
          <a:xfrm>
            <a:off x="9434499" y="1369169"/>
            <a:ext cx="1158295" cy="291939"/>
          </a:xfrm>
          <a:prstGeom prst="rect">
            <a:avLst/>
          </a:prstGeom>
        </p:spPr>
        <p:txBody>
          <a:bodyPr wrap="square">
            <a:spAutoFit/>
          </a:bodyPr>
          <a:lstStyle/>
          <a:p>
            <a:pPr algn="ctr">
              <a:lnSpc>
                <a:spcPct val="120000"/>
              </a:lnSpc>
            </a:pPr>
            <a:r>
              <a:rPr lang="en-US" sz="1200" b="1" dirty="0">
                <a:solidFill>
                  <a:schemeClr val="bg1"/>
                </a:solidFill>
                <a:latin typeface="Lucida Sans" panose="020B0602030504020204" pitchFamily="34" charset="0"/>
                <a:cs typeface="Lato" panose="020F0502020204030203" pitchFamily="34" charset="0"/>
              </a:rPr>
              <a:t>Data Info</a:t>
            </a:r>
          </a:p>
        </p:txBody>
      </p:sp>
      <p:sp>
        <p:nvSpPr>
          <p:cNvPr id="89" name="Rectangle 88">
            <a:extLst>
              <a:ext uri="{FF2B5EF4-FFF2-40B4-BE49-F238E27FC236}">
                <a16:creationId xmlns:a16="http://schemas.microsoft.com/office/drawing/2014/main" id="{55DA4966-DD27-4D57-99BE-3540D4A987EE}"/>
              </a:ext>
            </a:extLst>
          </p:cNvPr>
          <p:cNvSpPr/>
          <p:nvPr/>
        </p:nvSpPr>
        <p:spPr>
          <a:xfrm>
            <a:off x="10613149" y="3217440"/>
            <a:ext cx="1158295" cy="513539"/>
          </a:xfrm>
          <a:prstGeom prst="rect">
            <a:avLst/>
          </a:prstGeom>
        </p:spPr>
        <p:txBody>
          <a:bodyPr wrap="square">
            <a:spAutoFit/>
          </a:bodyPr>
          <a:lstStyle/>
          <a:p>
            <a:pPr algn="ctr">
              <a:lnSpc>
                <a:spcPct val="120000"/>
              </a:lnSpc>
            </a:pPr>
            <a:r>
              <a:rPr lang="en-US" sz="1200" b="1" dirty="0">
                <a:solidFill>
                  <a:schemeClr val="bg1"/>
                </a:solidFill>
                <a:latin typeface="Lucida Sans" panose="020B0602030504020204" pitchFamily="34" charset="0"/>
                <a:cs typeface="Lato" panose="020F0502020204030203" pitchFamily="34" charset="0"/>
              </a:rPr>
              <a:t>Query Output </a:t>
            </a:r>
          </a:p>
        </p:txBody>
      </p:sp>
      <p:sp>
        <p:nvSpPr>
          <p:cNvPr id="92" name="Rectangle 91">
            <a:extLst>
              <a:ext uri="{FF2B5EF4-FFF2-40B4-BE49-F238E27FC236}">
                <a16:creationId xmlns:a16="http://schemas.microsoft.com/office/drawing/2014/main" id="{92BE1FC2-E5F4-4B4A-B02B-37B4AD797D34}"/>
              </a:ext>
            </a:extLst>
          </p:cNvPr>
          <p:cNvSpPr/>
          <p:nvPr/>
        </p:nvSpPr>
        <p:spPr>
          <a:xfrm>
            <a:off x="9618071" y="5205122"/>
            <a:ext cx="1158295" cy="291939"/>
          </a:xfrm>
          <a:prstGeom prst="rect">
            <a:avLst/>
          </a:prstGeom>
        </p:spPr>
        <p:txBody>
          <a:bodyPr wrap="square">
            <a:spAutoFit/>
          </a:bodyPr>
          <a:lstStyle/>
          <a:p>
            <a:pPr algn="ctr">
              <a:lnSpc>
                <a:spcPct val="120000"/>
              </a:lnSpc>
            </a:pPr>
            <a:r>
              <a:rPr lang="en-US" sz="1200" b="1" dirty="0">
                <a:solidFill>
                  <a:schemeClr val="bg1"/>
                </a:solidFill>
                <a:latin typeface="Lucida Sans" panose="020B0602030504020204" pitchFamily="34" charset="0"/>
                <a:cs typeface="Lato" panose="020F0502020204030203" pitchFamily="34" charset="0"/>
              </a:rPr>
              <a:t>Dashboards </a:t>
            </a:r>
          </a:p>
        </p:txBody>
      </p:sp>
      <p:sp>
        <p:nvSpPr>
          <p:cNvPr id="93" name="Rectangle 92">
            <a:extLst>
              <a:ext uri="{FF2B5EF4-FFF2-40B4-BE49-F238E27FC236}">
                <a16:creationId xmlns:a16="http://schemas.microsoft.com/office/drawing/2014/main" id="{347E8F02-5B9A-4ACE-949A-990B0BF9CA9C}"/>
              </a:ext>
            </a:extLst>
          </p:cNvPr>
          <p:cNvSpPr/>
          <p:nvPr/>
        </p:nvSpPr>
        <p:spPr>
          <a:xfrm>
            <a:off x="7179669" y="5296819"/>
            <a:ext cx="1158295" cy="291939"/>
          </a:xfrm>
          <a:prstGeom prst="rect">
            <a:avLst/>
          </a:prstGeom>
        </p:spPr>
        <p:txBody>
          <a:bodyPr wrap="square">
            <a:spAutoFit/>
          </a:bodyPr>
          <a:lstStyle/>
          <a:p>
            <a:pPr algn="ctr">
              <a:lnSpc>
                <a:spcPct val="120000"/>
              </a:lnSpc>
            </a:pPr>
            <a:r>
              <a:rPr lang="en-US" sz="1200" b="1" dirty="0">
                <a:solidFill>
                  <a:schemeClr val="bg1"/>
                </a:solidFill>
                <a:latin typeface="Lucida Sans" panose="020B0602030504020204" pitchFamily="34" charset="0"/>
                <a:cs typeface="Lato" panose="020F0502020204030203" pitchFamily="34" charset="0"/>
              </a:rPr>
              <a:t>Workflow</a:t>
            </a:r>
          </a:p>
        </p:txBody>
      </p:sp>
      <p:pic>
        <p:nvPicPr>
          <p:cNvPr id="9" name="Picture 8" descr="A puzzle piece with a question mark&#10;&#10;Description automatically generated">
            <a:extLst>
              <a:ext uri="{FF2B5EF4-FFF2-40B4-BE49-F238E27FC236}">
                <a16:creationId xmlns:a16="http://schemas.microsoft.com/office/drawing/2014/main" id="{148EC012-0059-EB1B-AA47-6E7D199EA9C3}"/>
              </a:ext>
            </a:extLst>
          </p:cNvPr>
          <p:cNvPicPr>
            <a:picLocks noChangeAspect="1"/>
          </p:cNvPicPr>
          <p:nvPr/>
        </p:nvPicPr>
        <p:blipFill>
          <a:blip r:embed="rId3">
            <a:clrChange>
              <a:clrFrom>
                <a:srgbClr val="FFFFFF"/>
              </a:clrFrom>
              <a:clrTo>
                <a:srgbClr val="FFFFFF">
                  <a:alpha val="0"/>
                </a:srgbClr>
              </a:clrTo>
            </a:clrChange>
            <a:biLevel thresh="50000"/>
            <a:extLst>
              <a:ext uri="{28A0092B-C50C-407E-A947-70E740481C1C}">
                <a14:useLocalDpi xmlns:a14="http://schemas.microsoft.com/office/drawing/2010/main" val="0"/>
              </a:ext>
            </a:extLst>
          </a:blip>
          <a:stretch>
            <a:fillRect/>
          </a:stretch>
        </p:blipFill>
        <p:spPr>
          <a:xfrm>
            <a:off x="7099186" y="677992"/>
            <a:ext cx="673213" cy="673213"/>
          </a:xfrm>
          <a:prstGeom prst="rect">
            <a:avLst/>
          </a:prstGeom>
        </p:spPr>
      </p:pic>
      <p:pic>
        <p:nvPicPr>
          <p:cNvPr id="16" name="Picture 15" descr="A black and blue square with white squares and black lines&#10;&#10;Description automatically generated">
            <a:extLst>
              <a:ext uri="{FF2B5EF4-FFF2-40B4-BE49-F238E27FC236}">
                <a16:creationId xmlns:a16="http://schemas.microsoft.com/office/drawing/2014/main" id="{1008D8A1-D257-9C24-5A6D-BC33933690B7}"/>
              </a:ext>
            </a:extLst>
          </p:cNvPr>
          <p:cNvPicPr>
            <a:picLocks noChangeAspect="1"/>
          </p:cNvPicPr>
          <p:nvPr/>
        </p:nvPicPr>
        <p:blipFill>
          <a:blip r:embed="rId4">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9707934" y="742522"/>
            <a:ext cx="608438" cy="608438"/>
          </a:xfrm>
          <a:prstGeom prst="rect">
            <a:avLst/>
          </a:prstGeom>
        </p:spPr>
      </p:pic>
      <p:pic>
        <p:nvPicPr>
          <p:cNvPr id="30" name="Picture 29" descr="A black and blue arrows and squares&#10;&#10;Description automatically generated">
            <a:extLst>
              <a:ext uri="{FF2B5EF4-FFF2-40B4-BE49-F238E27FC236}">
                <a16:creationId xmlns:a16="http://schemas.microsoft.com/office/drawing/2014/main" id="{5629C996-679F-40BF-E1AC-D94440E731DF}"/>
              </a:ext>
            </a:extLst>
          </p:cNvPr>
          <p:cNvPicPr>
            <a:picLocks noChangeAspect="1"/>
          </p:cNvPicPr>
          <p:nvPr/>
        </p:nvPicPr>
        <p:blipFill>
          <a:blip r:embed="rId5">
            <a:clrChange>
              <a:clrFrom>
                <a:srgbClr val="FFFFFF"/>
              </a:clrFrom>
              <a:clrTo>
                <a:srgbClr val="FFFFFF">
                  <a:alpha val="0"/>
                </a:srgbClr>
              </a:clrTo>
            </a:clrChange>
            <a:biLevel thresh="50000"/>
            <a:extLst>
              <a:ext uri="{28A0092B-C50C-407E-A947-70E740481C1C}">
                <a14:useLocalDpi xmlns:a14="http://schemas.microsoft.com/office/drawing/2010/main" val="0"/>
              </a:ext>
            </a:extLst>
          </a:blip>
          <a:stretch>
            <a:fillRect/>
          </a:stretch>
        </p:blipFill>
        <p:spPr>
          <a:xfrm>
            <a:off x="7385774" y="4608116"/>
            <a:ext cx="665450" cy="665450"/>
          </a:xfrm>
          <a:prstGeom prst="rect">
            <a:avLst/>
          </a:prstGeom>
        </p:spPr>
      </p:pic>
      <p:pic>
        <p:nvPicPr>
          <p:cNvPr id="31" name="Picture 30" descr="A black and blue graph on a white board&#10;&#10;Description automatically generated">
            <a:extLst>
              <a:ext uri="{FF2B5EF4-FFF2-40B4-BE49-F238E27FC236}">
                <a16:creationId xmlns:a16="http://schemas.microsoft.com/office/drawing/2014/main" id="{BD8B88E7-DA80-A68A-A5E6-1EE68B88B3D0}"/>
              </a:ext>
            </a:extLst>
          </p:cNvPr>
          <p:cNvPicPr>
            <a:picLocks noChangeAspect="1"/>
          </p:cNvPicPr>
          <p:nvPr/>
        </p:nvPicPr>
        <p:blipFill>
          <a:blip r:embed="rId6">
            <a:clrChange>
              <a:clrFrom>
                <a:srgbClr val="FFFFFF"/>
              </a:clrFrom>
              <a:clrTo>
                <a:srgbClr val="FFFFFF">
                  <a:alpha val="0"/>
                </a:srgbClr>
              </a:clrTo>
            </a:clrChange>
            <a:biLevel thresh="50000"/>
            <a:extLst>
              <a:ext uri="{28A0092B-C50C-407E-A947-70E740481C1C}">
                <a14:useLocalDpi xmlns:a14="http://schemas.microsoft.com/office/drawing/2010/main" val="0"/>
              </a:ext>
            </a:extLst>
          </a:blip>
          <a:stretch>
            <a:fillRect/>
          </a:stretch>
        </p:blipFill>
        <p:spPr>
          <a:xfrm>
            <a:off x="9878664" y="4563449"/>
            <a:ext cx="629406" cy="629406"/>
          </a:xfrm>
          <a:prstGeom prst="rect">
            <a:avLst/>
          </a:prstGeom>
        </p:spPr>
      </p:pic>
      <p:pic>
        <p:nvPicPr>
          <p:cNvPr id="33" name="Picture 32" descr="A black and blue line drawing of a piece of paper with a gear&#10;&#10;Description automatically generated">
            <a:extLst>
              <a:ext uri="{FF2B5EF4-FFF2-40B4-BE49-F238E27FC236}">
                <a16:creationId xmlns:a16="http://schemas.microsoft.com/office/drawing/2014/main" id="{251ECFD8-D719-D240-16D4-03C63DC7DB25}"/>
              </a:ext>
            </a:extLst>
          </p:cNvPr>
          <p:cNvPicPr>
            <a:picLocks noChangeAspect="1"/>
          </p:cNvPicPr>
          <p:nvPr/>
        </p:nvPicPr>
        <p:blipFill>
          <a:blip r:embed="rId7">
            <a:clrChange>
              <a:clrFrom>
                <a:srgbClr val="FFFFFF"/>
              </a:clrFrom>
              <a:clrTo>
                <a:srgbClr val="FFFFFF">
                  <a:alpha val="0"/>
                </a:srgbClr>
              </a:clrTo>
            </a:clrChange>
            <a:biLevel thresh="50000"/>
            <a:extLst>
              <a:ext uri="{28A0092B-C50C-407E-A947-70E740481C1C}">
                <a14:useLocalDpi xmlns:a14="http://schemas.microsoft.com/office/drawing/2010/main" val="0"/>
              </a:ext>
            </a:extLst>
          </a:blip>
          <a:stretch>
            <a:fillRect/>
          </a:stretch>
        </p:blipFill>
        <p:spPr>
          <a:xfrm>
            <a:off x="10726822" y="2580172"/>
            <a:ext cx="800216" cy="800216"/>
          </a:xfrm>
          <a:prstGeom prst="rect">
            <a:avLst/>
          </a:prstGeom>
        </p:spPr>
      </p:pic>
      <p:sp>
        <p:nvSpPr>
          <p:cNvPr id="2" name="Oval 1">
            <a:extLst>
              <a:ext uri="{FF2B5EF4-FFF2-40B4-BE49-F238E27FC236}">
                <a16:creationId xmlns:a16="http://schemas.microsoft.com/office/drawing/2014/main" id="{FD517D98-0DCD-65AB-F1E8-211095E3870A}"/>
              </a:ext>
            </a:extLst>
          </p:cNvPr>
          <p:cNvSpPr/>
          <p:nvPr/>
        </p:nvSpPr>
        <p:spPr>
          <a:xfrm>
            <a:off x="5697734" y="2556672"/>
            <a:ext cx="1236569" cy="1236569"/>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sp>
        <p:nvSpPr>
          <p:cNvPr id="3" name="Rectangle 2">
            <a:extLst>
              <a:ext uri="{FF2B5EF4-FFF2-40B4-BE49-F238E27FC236}">
                <a16:creationId xmlns:a16="http://schemas.microsoft.com/office/drawing/2014/main" id="{EBF87F37-8BB8-7369-CBE9-DCCB3A5E1BF7}"/>
              </a:ext>
            </a:extLst>
          </p:cNvPr>
          <p:cNvSpPr/>
          <p:nvPr/>
        </p:nvSpPr>
        <p:spPr>
          <a:xfrm>
            <a:off x="5490552" y="3224422"/>
            <a:ext cx="1643225" cy="513539"/>
          </a:xfrm>
          <a:prstGeom prst="rect">
            <a:avLst/>
          </a:prstGeom>
        </p:spPr>
        <p:txBody>
          <a:bodyPr wrap="square">
            <a:spAutoFit/>
          </a:bodyPr>
          <a:lstStyle/>
          <a:p>
            <a:pPr algn="ctr">
              <a:lnSpc>
                <a:spcPct val="120000"/>
              </a:lnSpc>
            </a:pPr>
            <a:r>
              <a:rPr lang="en-US" sz="1200" b="1" dirty="0">
                <a:solidFill>
                  <a:schemeClr val="bg1"/>
                </a:solidFill>
                <a:latin typeface="Lucida Sans" panose="020B0602030504020204" pitchFamily="34" charset="0"/>
                <a:cs typeface="Lato" panose="020F0502020204030203" pitchFamily="34" charset="0"/>
              </a:rPr>
              <a:t>Future </a:t>
            </a:r>
          </a:p>
          <a:p>
            <a:pPr algn="ctr">
              <a:lnSpc>
                <a:spcPct val="120000"/>
              </a:lnSpc>
            </a:pPr>
            <a:r>
              <a:rPr lang="en-US" sz="1200" b="1" dirty="0">
                <a:solidFill>
                  <a:schemeClr val="bg1"/>
                </a:solidFill>
                <a:latin typeface="Lucida Sans" panose="020B0602030504020204" pitchFamily="34" charset="0"/>
                <a:cs typeface="Lato" panose="020F0502020204030203" pitchFamily="34" charset="0"/>
              </a:rPr>
              <a:t>Work </a:t>
            </a:r>
          </a:p>
        </p:txBody>
      </p:sp>
      <p:pic>
        <p:nvPicPr>
          <p:cNvPr id="8" name="Picture 7" descr="A blue and black arrows pointing up&#10;&#10;Description automatically generated">
            <a:extLst>
              <a:ext uri="{FF2B5EF4-FFF2-40B4-BE49-F238E27FC236}">
                <a16:creationId xmlns:a16="http://schemas.microsoft.com/office/drawing/2014/main" id="{96C76E94-F569-507D-7990-0A1D6269B964}"/>
              </a:ext>
            </a:extLst>
          </p:cNvPr>
          <p:cNvPicPr>
            <a:picLocks noChangeAspect="1"/>
          </p:cNvPicPr>
          <p:nvPr/>
        </p:nvPicPr>
        <p:blipFill>
          <a:blip r:embed="rId8">
            <a:clrChange>
              <a:clrFrom>
                <a:srgbClr val="FFFFFF"/>
              </a:clrFrom>
              <a:clrTo>
                <a:srgbClr val="FFFFFF">
                  <a:alpha val="0"/>
                </a:srgbClr>
              </a:clrTo>
            </a:clrChange>
            <a:biLevel thresh="50000"/>
            <a:extLst>
              <a:ext uri="{28A0092B-C50C-407E-A947-70E740481C1C}">
                <a14:useLocalDpi xmlns:a14="http://schemas.microsoft.com/office/drawing/2010/main" val="0"/>
              </a:ext>
            </a:extLst>
          </a:blip>
          <a:stretch>
            <a:fillRect/>
          </a:stretch>
        </p:blipFill>
        <p:spPr>
          <a:xfrm>
            <a:off x="5943521" y="2669711"/>
            <a:ext cx="699198" cy="699198"/>
          </a:xfrm>
          <a:prstGeom prst="rect">
            <a:avLst/>
          </a:prstGeom>
        </p:spPr>
      </p:pic>
    </p:spTree>
    <p:extLst>
      <p:ext uri="{BB962C8B-B14F-4D97-AF65-F5344CB8AC3E}">
        <p14:creationId xmlns:p14="http://schemas.microsoft.com/office/powerpoint/2010/main" val="33775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FB04AD-312B-46FF-94D2-1545E78F8BFC}"/>
              </a:ext>
            </a:extLst>
          </p:cNvPr>
          <p:cNvSpPr/>
          <p:nvPr/>
        </p:nvSpPr>
        <p:spPr>
          <a:xfrm>
            <a:off x="-1" y="9525"/>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5" name="Oval 44">
            <a:extLst>
              <a:ext uri="{FF2B5EF4-FFF2-40B4-BE49-F238E27FC236}">
                <a16:creationId xmlns:a16="http://schemas.microsoft.com/office/drawing/2014/main" id="{2B1DAFAD-E25A-44DB-9429-A04025C0F808}"/>
              </a:ext>
            </a:extLst>
          </p:cNvPr>
          <p:cNvSpPr/>
          <p:nvPr/>
        </p:nvSpPr>
        <p:spPr>
          <a:xfrm>
            <a:off x="509267" y="2134655"/>
            <a:ext cx="4067175" cy="4067175"/>
          </a:xfrm>
          <a:prstGeom prst="ellipse">
            <a:avLst/>
          </a:prstGeom>
          <a:blipFill>
            <a:blip r:embed="rId2">
              <a:extLst>
                <a:ext uri="{837473B0-CC2E-450A-ABE3-18F120FF3D39}">
                  <a1611:picAttrSrcUrl xmlns:a1611="http://schemas.microsoft.com/office/drawing/2016/11/main" r:id="rId3"/>
                </a:ext>
              </a:extLst>
            </a:blip>
            <a:stretch>
              <a:fillRect l="-30444" t="-13818" r="-259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Rectangle 45">
            <a:extLst>
              <a:ext uri="{FF2B5EF4-FFF2-40B4-BE49-F238E27FC236}">
                <a16:creationId xmlns:a16="http://schemas.microsoft.com/office/drawing/2014/main" id="{A972177C-50D8-434C-948C-205E92FA8EF9}"/>
              </a:ext>
            </a:extLst>
          </p:cNvPr>
          <p:cNvSpPr/>
          <p:nvPr/>
        </p:nvSpPr>
        <p:spPr>
          <a:xfrm>
            <a:off x="5674882" y="0"/>
            <a:ext cx="6517117" cy="6858000"/>
          </a:xfrm>
          <a:prstGeom prst="rect">
            <a:avLst/>
          </a:prstGeom>
          <a:solidFill>
            <a:srgbClr val="3F4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5C71B8-DCC5-484E-AD2D-BCA8DC8F410D}"/>
              </a:ext>
            </a:extLst>
          </p:cNvPr>
          <p:cNvSpPr/>
          <p:nvPr/>
        </p:nvSpPr>
        <p:spPr>
          <a:xfrm rot="1800000">
            <a:off x="294478" y="2816881"/>
            <a:ext cx="859838" cy="859823"/>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48" name="Oval 47">
            <a:extLst>
              <a:ext uri="{FF2B5EF4-FFF2-40B4-BE49-F238E27FC236}">
                <a16:creationId xmlns:a16="http://schemas.microsoft.com/office/drawing/2014/main" id="{864E654B-2B62-49E9-9A4D-65B1649005FE}"/>
              </a:ext>
            </a:extLst>
          </p:cNvPr>
          <p:cNvSpPr/>
          <p:nvPr/>
        </p:nvSpPr>
        <p:spPr>
          <a:xfrm flipV="1">
            <a:off x="3516002" y="5242902"/>
            <a:ext cx="1174570" cy="1174550"/>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50" name="Freeform: Shape 49">
            <a:extLst>
              <a:ext uri="{FF2B5EF4-FFF2-40B4-BE49-F238E27FC236}">
                <a16:creationId xmlns:a16="http://schemas.microsoft.com/office/drawing/2014/main" id="{E9BBCCD3-1486-4A15-836A-FB286227D1C0}"/>
              </a:ext>
            </a:extLst>
          </p:cNvPr>
          <p:cNvSpPr/>
          <p:nvPr/>
        </p:nvSpPr>
        <p:spPr>
          <a:xfrm rot="10800000">
            <a:off x="6183478" y="2289762"/>
            <a:ext cx="5464451" cy="2655127"/>
          </a:xfrm>
          <a:custGeom>
            <a:avLst/>
            <a:gdLst>
              <a:gd name="connsiteX0" fmla="*/ 3813170 w 3905250"/>
              <a:gd name="connsiteY0" fmla="*/ 2019300 h 2019300"/>
              <a:gd name="connsiteX1" fmla="*/ 92080 w 3905250"/>
              <a:gd name="connsiteY1" fmla="*/ 2019300 h 2019300"/>
              <a:gd name="connsiteX2" fmla="*/ 0 w 3905250"/>
              <a:gd name="connsiteY2" fmla="*/ 1927220 h 2019300"/>
              <a:gd name="connsiteX3" fmla="*/ 0 w 3905250"/>
              <a:gd name="connsiteY3" fmla="*/ 423863 h 2019300"/>
              <a:gd name="connsiteX4" fmla="*/ 0 w 3905250"/>
              <a:gd name="connsiteY4" fmla="*/ 301630 h 2019300"/>
              <a:gd name="connsiteX5" fmla="*/ 0 w 3905250"/>
              <a:gd name="connsiteY5" fmla="*/ 0 h 2019300"/>
              <a:gd name="connsiteX6" fmla="*/ 248399 w 3905250"/>
              <a:gd name="connsiteY6" fmla="*/ 209550 h 2019300"/>
              <a:gd name="connsiteX7" fmla="*/ 3813170 w 3905250"/>
              <a:gd name="connsiteY7" fmla="*/ 209550 h 2019300"/>
              <a:gd name="connsiteX8" fmla="*/ 3905250 w 3905250"/>
              <a:gd name="connsiteY8" fmla="*/ 301630 h 2019300"/>
              <a:gd name="connsiteX9" fmla="*/ 3905250 w 3905250"/>
              <a:gd name="connsiteY9" fmla="*/ 1927220 h 2019300"/>
              <a:gd name="connsiteX10" fmla="*/ 3813170 w 3905250"/>
              <a:gd name="connsiteY10" fmla="*/ 201930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0" h="2019300">
                <a:moveTo>
                  <a:pt x="3813170" y="2019300"/>
                </a:moveTo>
                <a:lnTo>
                  <a:pt x="92080" y="2019300"/>
                </a:lnTo>
                <a:cubicBezTo>
                  <a:pt x="41226" y="2019300"/>
                  <a:pt x="0" y="1978074"/>
                  <a:pt x="0" y="1927220"/>
                </a:cubicBezTo>
                <a:lnTo>
                  <a:pt x="0" y="423863"/>
                </a:lnTo>
                <a:lnTo>
                  <a:pt x="0" y="301630"/>
                </a:lnTo>
                <a:lnTo>
                  <a:pt x="0" y="0"/>
                </a:lnTo>
                <a:lnTo>
                  <a:pt x="248399" y="209550"/>
                </a:lnTo>
                <a:lnTo>
                  <a:pt x="3813170" y="209550"/>
                </a:lnTo>
                <a:cubicBezTo>
                  <a:pt x="3864024" y="209550"/>
                  <a:pt x="3905250" y="250776"/>
                  <a:pt x="3905250" y="301630"/>
                </a:cubicBezTo>
                <a:lnTo>
                  <a:pt x="3905250" y="1927220"/>
                </a:lnTo>
                <a:cubicBezTo>
                  <a:pt x="3905250" y="1978074"/>
                  <a:pt x="3864024" y="2019300"/>
                  <a:pt x="3813170" y="2019300"/>
                </a:cubicBezTo>
                <a:close/>
              </a:path>
            </a:pathLst>
          </a:custGeom>
          <a:solidFill>
            <a:schemeClr val="bg1"/>
          </a:solidFill>
          <a:ln>
            <a:noFill/>
          </a:ln>
          <a:effectLst>
            <a:outerShdw blurRad="749300" dist="698500" dir="5400000" sx="59000" sy="59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0F80599-968C-49CF-9513-445A35D304FF}"/>
              </a:ext>
            </a:extLst>
          </p:cNvPr>
          <p:cNvSpPr txBox="1"/>
          <p:nvPr/>
        </p:nvSpPr>
        <p:spPr>
          <a:xfrm>
            <a:off x="6426701" y="2863361"/>
            <a:ext cx="4978003" cy="1169551"/>
          </a:xfrm>
          <a:prstGeom prst="rect">
            <a:avLst/>
          </a:prstGeom>
          <a:noFill/>
        </p:spPr>
        <p:txBody>
          <a:bodyPr wrap="square" rtlCol="0">
            <a:spAutoFit/>
          </a:bodyPr>
          <a:lstStyle/>
          <a:p>
            <a:r>
              <a:rPr lang="en-US" sz="1400" dirty="0">
                <a:solidFill>
                  <a:schemeClr val="tx2">
                    <a:lumMod val="60000"/>
                    <a:lumOff val="40000"/>
                  </a:schemeClr>
                </a:solidFill>
                <a:latin typeface="Lucida Sans" panose="020B0602030504020204" pitchFamily="34" charset="0"/>
              </a:rPr>
              <a:t>“How might we develop a comprehensive and actionable understanding of client and customer behaviors, preferences, and needs through data analysis to drive informed decision-making and enhance overall product satisfaction and profitability?”</a:t>
            </a:r>
          </a:p>
        </p:txBody>
      </p:sp>
      <p:cxnSp>
        <p:nvCxnSpPr>
          <p:cNvPr id="56" name="Straight Connector 55">
            <a:extLst>
              <a:ext uri="{FF2B5EF4-FFF2-40B4-BE49-F238E27FC236}">
                <a16:creationId xmlns:a16="http://schemas.microsoft.com/office/drawing/2014/main" id="{D44E6410-84DF-4305-8314-283EDABAA637}"/>
              </a:ext>
            </a:extLst>
          </p:cNvPr>
          <p:cNvCxnSpPr/>
          <p:nvPr/>
        </p:nvCxnSpPr>
        <p:spPr>
          <a:xfrm>
            <a:off x="6444860" y="2544371"/>
            <a:ext cx="340967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01189A7-0EC5-4D8A-A5F6-57337E7BB5E4}"/>
              </a:ext>
            </a:extLst>
          </p:cNvPr>
          <p:cNvGrpSpPr/>
          <p:nvPr/>
        </p:nvGrpSpPr>
        <p:grpSpPr>
          <a:xfrm>
            <a:off x="10565230" y="6429971"/>
            <a:ext cx="1172063" cy="265457"/>
            <a:chOff x="10496650" y="6390215"/>
            <a:chExt cx="1172063" cy="265457"/>
          </a:xfrm>
        </p:grpSpPr>
        <p:sp>
          <p:nvSpPr>
            <p:cNvPr id="17" name="TextBox 16">
              <a:extLst>
                <a:ext uri="{FF2B5EF4-FFF2-40B4-BE49-F238E27FC236}">
                  <a16:creationId xmlns:a16="http://schemas.microsoft.com/office/drawing/2014/main" id="{CA2C1189-37E5-41FB-B6F5-41FA1928A510}"/>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8" name="TextBox 17">
              <a:extLst>
                <a:ext uri="{FF2B5EF4-FFF2-40B4-BE49-F238E27FC236}">
                  <a16:creationId xmlns:a16="http://schemas.microsoft.com/office/drawing/2014/main" id="{4ABCEE0C-E428-4352-A51C-699CB126EA81}"/>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5</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43" name="Rectangle 42">
            <a:extLst>
              <a:ext uri="{FF2B5EF4-FFF2-40B4-BE49-F238E27FC236}">
                <a16:creationId xmlns:a16="http://schemas.microsoft.com/office/drawing/2014/main" id="{D6305356-9031-4905-B451-2D5753F4F4B0}"/>
              </a:ext>
            </a:extLst>
          </p:cNvPr>
          <p:cNvSpPr/>
          <p:nvPr/>
        </p:nvSpPr>
        <p:spPr>
          <a:xfrm>
            <a:off x="544071" y="644386"/>
            <a:ext cx="6261651" cy="1876091"/>
          </a:xfrm>
          <a:prstGeom prst="rect">
            <a:avLst/>
          </a:prstGeom>
          <a:noFill/>
          <a:effectLst/>
        </p:spPr>
        <p:txBody>
          <a:bodyPr wrap="square" lIns="0" tIns="0" rIns="0" bIns="0" rtlCol="0">
            <a:spAutoFit/>
          </a:bodyPr>
          <a:lstStyle/>
          <a:p>
            <a:pPr defTabSz="713232">
              <a:lnSpc>
                <a:spcPct val="80000"/>
              </a:lnSpc>
            </a:pPr>
            <a:r>
              <a:rPr lang="en-US" sz="7600" spc="300" dirty="0">
                <a:solidFill>
                  <a:srgbClr val="3F4E63"/>
                </a:solidFill>
                <a:latin typeface="Modern No. 20" panose="02070704070505020303" pitchFamily="18" charset="0"/>
              </a:rPr>
              <a:t>Problem Statement </a:t>
            </a:r>
          </a:p>
        </p:txBody>
      </p:sp>
      <p:cxnSp>
        <p:nvCxnSpPr>
          <p:cNvPr id="2" name="Straight Connector 1">
            <a:extLst>
              <a:ext uri="{FF2B5EF4-FFF2-40B4-BE49-F238E27FC236}">
                <a16:creationId xmlns:a16="http://schemas.microsoft.com/office/drawing/2014/main" id="{49C9D6F3-A525-22D1-F2F8-6F9D68C4B43B}"/>
              </a:ext>
            </a:extLst>
          </p:cNvPr>
          <p:cNvCxnSpPr/>
          <p:nvPr/>
        </p:nvCxnSpPr>
        <p:spPr>
          <a:xfrm>
            <a:off x="6543398" y="4371777"/>
            <a:ext cx="340967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870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18F5F205-0241-45A4-9083-7D6EA7EE4302}"/>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4" name="Rectangle 63">
            <a:extLst>
              <a:ext uri="{FF2B5EF4-FFF2-40B4-BE49-F238E27FC236}">
                <a16:creationId xmlns:a16="http://schemas.microsoft.com/office/drawing/2014/main" id="{66359967-57E0-41B2-85F2-B26F0EA5D378}"/>
              </a:ext>
            </a:extLst>
          </p:cNvPr>
          <p:cNvSpPr/>
          <p:nvPr/>
        </p:nvSpPr>
        <p:spPr>
          <a:xfrm flipV="1">
            <a:off x="0" y="-14"/>
            <a:ext cx="4151087" cy="3532058"/>
          </a:xfrm>
          <a:prstGeom prst="rect">
            <a:avLst/>
          </a:prstGeom>
          <a:gradFill>
            <a:gsLst>
              <a:gs pos="1000">
                <a:schemeClr val="accent1">
                  <a:lumMod val="20000"/>
                  <a:lumOff val="80000"/>
                </a:schemeClr>
              </a:gs>
              <a:gs pos="100000">
                <a:schemeClr val="bg1">
                  <a:alpha val="79000"/>
                </a:schemeClr>
              </a:gs>
            </a:gsLst>
            <a:lin ang="27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3DFB93BD-E405-40D8-B0BB-1BFFF6DD4F30}"/>
              </a:ext>
            </a:extLst>
          </p:cNvPr>
          <p:cNvSpPr/>
          <p:nvPr/>
        </p:nvSpPr>
        <p:spPr>
          <a:xfrm flipH="1" flipV="1">
            <a:off x="-3" y="-14"/>
            <a:ext cx="4151089" cy="4432729"/>
          </a:xfrm>
          <a:prstGeom prst="rect">
            <a:avLst/>
          </a:prstGeom>
          <a:solidFill>
            <a:schemeClr val="tx2"/>
          </a:soli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US" kern="0">
              <a:solidFill>
                <a:srgbClr val="FFFFFF"/>
              </a:solidFill>
              <a:latin typeface="Calibri" panose="020F0502020204030204"/>
            </a:endParaRPr>
          </a:p>
        </p:txBody>
      </p:sp>
      <p:pic>
        <p:nvPicPr>
          <p:cNvPr id="90" name="Picture 89" descr="purple and white textile">
            <a:extLst>
              <a:ext uri="{FF2B5EF4-FFF2-40B4-BE49-F238E27FC236}">
                <a16:creationId xmlns:a16="http://schemas.microsoft.com/office/drawing/2014/main" id="{B5680E90-8AE7-4FC2-87B3-BFFDB2DD0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45" t="15918" r="44231" b="54960"/>
          <a:stretch/>
        </p:blipFill>
        <p:spPr bwMode="auto">
          <a:xfrm flipH="1">
            <a:off x="265421" y="3133671"/>
            <a:ext cx="2648014" cy="2648014"/>
          </a:xfrm>
          <a:custGeom>
            <a:avLst/>
            <a:gdLst>
              <a:gd name="connsiteX0" fmla="*/ 1324007 w 2648014"/>
              <a:gd name="connsiteY0" fmla="*/ 0 h 2648014"/>
              <a:gd name="connsiteX1" fmla="*/ 0 w 2648014"/>
              <a:gd name="connsiteY1" fmla="*/ 1324007 h 2648014"/>
              <a:gd name="connsiteX2" fmla="*/ 1324007 w 2648014"/>
              <a:gd name="connsiteY2" fmla="*/ 2648014 h 2648014"/>
              <a:gd name="connsiteX3" fmla="*/ 2648014 w 2648014"/>
              <a:gd name="connsiteY3" fmla="*/ 1324007 h 2648014"/>
              <a:gd name="connsiteX4" fmla="*/ 1324007 w 2648014"/>
              <a:gd name="connsiteY4" fmla="*/ 0 h 2648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014" h="2648014">
                <a:moveTo>
                  <a:pt x="1324007" y="0"/>
                </a:moveTo>
                <a:cubicBezTo>
                  <a:pt x="592777" y="0"/>
                  <a:pt x="0" y="592778"/>
                  <a:pt x="0" y="1324007"/>
                </a:cubicBezTo>
                <a:cubicBezTo>
                  <a:pt x="0" y="2055237"/>
                  <a:pt x="592777" y="2648014"/>
                  <a:pt x="1324007" y="2648014"/>
                </a:cubicBezTo>
                <a:cubicBezTo>
                  <a:pt x="2055236" y="2648014"/>
                  <a:pt x="2648014" y="2055237"/>
                  <a:pt x="2648014" y="1324007"/>
                </a:cubicBezTo>
                <a:cubicBezTo>
                  <a:pt x="2648014" y="592778"/>
                  <a:pt x="2055236" y="0"/>
                  <a:pt x="1324007" y="0"/>
                </a:cubicBezTo>
                <a:close/>
              </a:path>
            </a:pathLst>
          </a:custGeom>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8AE1773D-2FC7-47E3-A9D0-6AC07C02AEF6}"/>
              </a:ext>
            </a:extLst>
          </p:cNvPr>
          <p:cNvPicPr>
            <a:picLocks noChangeAspect="1" noChangeArrowheads="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6714" r="16714"/>
          <a:stretch/>
        </p:blipFill>
        <p:spPr bwMode="auto">
          <a:xfrm>
            <a:off x="1739974" y="939800"/>
            <a:ext cx="3532060" cy="3532058"/>
          </a:xfrm>
          <a:custGeom>
            <a:avLst/>
            <a:gdLst>
              <a:gd name="connsiteX0" fmla="*/ 2004747 w 4009494"/>
              <a:gd name="connsiteY0" fmla="*/ 0 h 4009493"/>
              <a:gd name="connsiteX1" fmla="*/ 4009494 w 4009494"/>
              <a:gd name="connsiteY1" fmla="*/ 2004747 h 4009493"/>
              <a:gd name="connsiteX2" fmla="*/ 2004747 w 4009494"/>
              <a:gd name="connsiteY2" fmla="*/ 4009493 h 4009493"/>
              <a:gd name="connsiteX3" fmla="*/ 0 w 4009494"/>
              <a:gd name="connsiteY3" fmla="*/ 2004747 h 4009493"/>
              <a:gd name="connsiteX4" fmla="*/ 2004747 w 4009494"/>
              <a:gd name="connsiteY4" fmla="*/ 0 h 4009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494" h="4009493">
                <a:moveTo>
                  <a:pt x="2004747" y="0"/>
                </a:moveTo>
                <a:cubicBezTo>
                  <a:pt x="3111938" y="0"/>
                  <a:pt x="4009494" y="897556"/>
                  <a:pt x="4009494" y="2004747"/>
                </a:cubicBezTo>
                <a:cubicBezTo>
                  <a:pt x="4009494" y="3111938"/>
                  <a:pt x="3111938" y="4009493"/>
                  <a:pt x="2004747" y="4009493"/>
                </a:cubicBezTo>
                <a:cubicBezTo>
                  <a:pt x="897556" y="4009493"/>
                  <a:pt x="0" y="3111938"/>
                  <a:pt x="0" y="2004747"/>
                </a:cubicBezTo>
                <a:cubicBezTo>
                  <a:pt x="0" y="897556"/>
                  <a:pt x="897556" y="0"/>
                  <a:pt x="2004747" y="0"/>
                </a:cubicBezTo>
                <a:close/>
              </a:path>
            </a:pathLst>
          </a:custGeom>
          <a:blipFill>
            <a:blip r:embed="rId6">
              <a:alphaModFix amt="71000"/>
              <a:extLst>
                <a:ext uri="{837473B0-CC2E-450A-ABE3-18F120FF3D39}">
                  <a1611:picAttrSrcUrl xmlns:a1611="http://schemas.microsoft.com/office/drawing/2016/11/main" r:id="rId7"/>
                </a:ext>
              </a:extLst>
            </a:blip>
            <a:stretch>
              <a:fillRect l="-62470" r="-155802"/>
            </a:stretch>
          </a:blipFill>
        </p:spPr>
      </p:pic>
      <p:sp>
        <p:nvSpPr>
          <p:cNvPr id="26" name="Rectangle 25">
            <a:extLst>
              <a:ext uri="{FF2B5EF4-FFF2-40B4-BE49-F238E27FC236}">
                <a16:creationId xmlns:a16="http://schemas.microsoft.com/office/drawing/2014/main" id="{AA6477A0-7F74-4688-9C25-8A04C0CA9D5B}"/>
              </a:ext>
            </a:extLst>
          </p:cNvPr>
          <p:cNvSpPr/>
          <p:nvPr/>
        </p:nvSpPr>
        <p:spPr>
          <a:xfrm>
            <a:off x="5410258" y="1834145"/>
            <a:ext cx="2130789" cy="325217"/>
          </a:xfrm>
          <a:prstGeom prst="rect">
            <a:avLst/>
          </a:prstGeom>
        </p:spPr>
        <p:txBody>
          <a:bodyPr wrap="square">
            <a:spAutoFit/>
          </a:bodyPr>
          <a:lstStyle/>
          <a:p>
            <a:pPr algn="r">
              <a:lnSpc>
                <a:spcPct val="120000"/>
              </a:lnSpc>
            </a:pPr>
            <a:r>
              <a:rPr lang="en-US" sz="1400" b="1" dirty="0">
                <a:solidFill>
                  <a:srgbClr val="CC5C87"/>
                </a:solidFill>
                <a:latin typeface="Lucida Sans" panose="020B0602030504020204" pitchFamily="34" charset="0"/>
                <a:cs typeface="Lato" panose="020F0502020204030203" pitchFamily="34" charset="0"/>
              </a:rPr>
              <a:t>Data Description </a:t>
            </a:r>
          </a:p>
        </p:txBody>
      </p:sp>
      <p:sp>
        <p:nvSpPr>
          <p:cNvPr id="27" name="Rectangle 26">
            <a:extLst>
              <a:ext uri="{FF2B5EF4-FFF2-40B4-BE49-F238E27FC236}">
                <a16:creationId xmlns:a16="http://schemas.microsoft.com/office/drawing/2014/main" id="{45098D7A-1F77-4174-8DAC-65116A1CD646}"/>
              </a:ext>
            </a:extLst>
          </p:cNvPr>
          <p:cNvSpPr/>
          <p:nvPr/>
        </p:nvSpPr>
        <p:spPr>
          <a:xfrm>
            <a:off x="7530476" y="3582746"/>
            <a:ext cx="4195871" cy="1360309"/>
          </a:xfrm>
          <a:prstGeom prst="rect">
            <a:avLst/>
          </a:prstGeom>
        </p:spPr>
        <p:txBody>
          <a:bodyPr wrap="square">
            <a:spAutoFit/>
          </a:bodyPr>
          <a:lstStyle/>
          <a:p>
            <a:pPr>
              <a:lnSpc>
                <a:spcPct val="120000"/>
              </a:lnSpc>
            </a:pPr>
            <a:r>
              <a:rPr lang="en-US" sz="1400" dirty="0">
                <a:solidFill>
                  <a:schemeClr val="tx2">
                    <a:lumMod val="60000"/>
                    <a:lumOff val="40000"/>
                  </a:schemeClr>
                </a:solidFill>
                <a:latin typeface="Lucida Sans" panose="020B0602030504020204" pitchFamily="34" charset="0"/>
                <a:ea typeface="Lato" panose="020F0502020204030203" pitchFamily="34" charset="0"/>
                <a:cs typeface="Lato" panose="020F0502020204030203" pitchFamily="34" charset="0"/>
              </a:rPr>
              <a:t>A </a:t>
            </a:r>
            <a:r>
              <a:rPr lang="en-US" sz="1400" b="1" dirty="0">
                <a:solidFill>
                  <a:schemeClr val="tx2">
                    <a:lumMod val="60000"/>
                    <a:lumOff val="40000"/>
                  </a:schemeClr>
                </a:solidFill>
                <a:latin typeface="Lucida Sans" panose="020B0602030504020204" pitchFamily="34" charset="0"/>
                <a:ea typeface="Lato" panose="020F0502020204030203" pitchFamily="34" charset="0"/>
                <a:cs typeface="Lato" panose="020F0502020204030203" pitchFamily="34" charset="0"/>
                <a:hlinkClick r:id="rId8"/>
              </a:rPr>
              <a:t>Data Dictionary</a:t>
            </a:r>
            <a:r>
              <a:rPr lang="en-US" sz="1400" dirty="0">
                <a:solidFill>
                  <a:schemeClr val="tx2">
                    <a:lumMod val="60000"/>
                    <a:lumOff val="40000"/>
                  </a:schemeClr>
                </a:solidFill>
                <a:latin typeface="Lucida Sans" panose="020B0602030504020204" pitchFamily="34" charset="0"/>
                <a:ea typeface="Lato" panose="020F0502020204030203" pitchFamily="34" charset="0"/>
                <a:cs typeface="Lato" panose="020F0502020204030203" pitchFamily="34" charset="0"/>
              </a:rPr>
              <a:t> is a reference guide providing detailed descriptions and metadata about data elements within a database, including names, types, formats, and constraints.</a:t>
            </a:r>
          </a:p>
        </p:txBody>
      </p:sp>
      <p:sp>
        <p:nvSpPr>
          <p:cNvPr id="28" name="Rectangle 27">
            <a:extLst>
              <a:ext uri="{FF2B5EF4-FFF2-40B4-BE49-F238E27FC236}">
                <a16:creationId xmlns:a16="http://schemas.microsoft.com/office/drawing/2014/main" id="{44689C37-D132-4024-8223-F53FC3606865}"/>
              </a:ext>
            </a:extLst>
          </p:cNvPr>
          <p:cNvSpPr/>
          <p:nvPr/>
        </p:nvSpPr>
        <p:spPr>
          <a:xfrm>
            <a:off x="5873405" y="3574563"/>
            <a:ext cx="1666836" cy="330603"/>
          </a:xfrm>
          <a:prstGeom prst="rect">
            <a:avLst/>
          </a:prstGeom>
        </p:spPr>
        <p:txBody>
          <a:bodyPr wrap="square">
            <a:spAutoFit/>
          </a:bodyPr>
          <a:lstStyle/>
          <a:p>
            <a:pPr algn="r">
              <a:lnSpc>
                <a:spcPct val="120000"/>
              </a:lnSpc>
            </a:pPr>
            <a:r>
              <a:rPr lang="en-US" sz="1400" b="1" dirty="0">
                <a:solidFill>
                  <a:srgbClr val="CC5C87"/>
                </a:solidFill>
                <a:latin typeface="Lucida Sans" panose="020B0602030504020204" pitchFamily="34" charset="0"/>
                <a:ea typeface="Lato" panose="020F0502020204030203" pitchFamily="34" charset="0"/>
                <a:cs typeface="Lato" panose="020F0502020204030203" pitchFamily="34" charset="0"/>
              </a:rPr>
              <a:t>Data Dictionary </a:t>
            </a:r>
          </a:p>
        </p:txBody>
      </p:sp>
      <p:sp>
        <p:nvSpPr>
          <p:cNvPr id="51" name="Oval 50">
            <a:extLst>
              <a:ext uri="{FF2B5EF4-FFF2-40B4-BE49-F238E27FC236}">
                <a16:creationId xmlns:a16="http://schemas.microsoft.com/office/drawing/2014/main" id="{8AFA3386-10AE-4F7A-AD0A-0B4407CAA12E}"/>
              </a:ext>
            </a:extLst>
          </p:cNvPr>
          <p:cNvSpPr/>
          <p:nvPr/>
        </p:nvSpPr>
        <p:spPr>
          <a:xfrm flipV="1">
            <a:off x="3643401" y="3944196"/>
            <a:ext cx="1280183" cy="1280161"/>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dirty="0">
              <a:solidFill>
                <a:srgbClr val="FFFFFF"/>
              </a:solidFill>
              <a:latin typeface="Calibri" panose="020F0502020204030204"/>
            </a:endParaRPr>
          </a:p>
        </p:txBody>
      </p:sp>
      <p:sp>
        <p:nvSpPr>
          <p:cNvPr id="52" name="Oval 51">
            <a:extLst>
              <a:ext uri="{FF2B5EF4-FFF2-40B4-BE49-F238E27FC236}">
                <a16:creationId xmlns:a16="http://schemas.microsoft.com/office/drawing/2014/main" id="{80F0C1CD-2861-4483-9E7D-84C800BB6731}"/>
              </a:ext>
            </a:extLst>
          </p:cNvPr>
          <p:cNvSpPr/>
          <p:nvPr/>
        </p:nvSpPr>
        <p:spPr>
          <a:xfrm flipH="1" flipV="1">
            <a:off x="10399514" y="224877"/>
            <a:ext cx="1131230" cy="1131230"/>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dirty="0">
              <a:solidFill>
                <a:srgbClr val="FFFFFF"/>
              </a:solidFill>
              <a:latin typeface="Calibri" panose="020F0502020204030204"/>
            </a:endParaRPr>
          </a:p>
        </p:txBody>
      </p:sp>
      <p:sp>
        <p:nvSpPr>
          <p:cNvPr id="7" name="TextBox 6">
            <a:extLst>
              <a:ext uri="{FF2B5EF4-FFF2-40B4-BE49-F238E27FC236}">
                <a16:creationId xmlns:a16="http://schemas.microsoft.com/office/drawing/2014/main" id="{DD116E64-240B-4DA2-834C-EBE2A418DA09}"/>
              </a:ext>
            </a:extLst>
          </p:cNvPr>
          <p:cNvSpPr txBox="1"/>
          <p:nvPr/>
        </p:nvSpPr>
        <p:spPr>
          <a:xfrm>
            <a:off x="4990638" y="652312"/>
            <a:ext cx="6100553" cy="1113703"/>
          </a:xfrm>
          <a:prstGeom prst="rect">
            <a:avLst/>
          </a:prstGeom>
          <a:noFill/>
        </p:spPr>
        <p:txBody>
          <a:bodyPr wrap="square" lIns="0" tIns="0" rIns="0" bIns="0" rtlCol="0">
            <a:spAutoFit/>
          </a:bodyPr>
          <a:lstStyle/>
          <a:p>
            <a:pPr marR="0" lvl="0" indent="0" algn="r" defTabSz="713232" fontAlgn="auto">
              <a:lnSpc>
                <a:spcPct val="80000"/>
              </a:lnSpc>
              <a:spcBef>
                <a:spcPts val="0"/>
              </a:spcBef>
              <a:spcAft>
                <a:spcPts val="0"/>
              </a:spcAft>
              <a:buClrTx/>
              <a:buSzTx/>
              <a:buFontTx/>
              <a:buNone/>
              <a:tabLst/>
              <a:defRPr/>
            </a:pPr>
            <a:r>
              <a:rPr lang="en-US" sz="9000" dirty="0">
                <a:solidFill>
                  <a:schemeClr val="tx2"/>
                </a:solidFill>
                <a:latin typeface="Modern No. 20" panose="02070704070505020303" pitchFamily="18" charset="0"/>
              </a:rPr>
              <a:t>Data Info</a:t>
            </a:r>
          </a:p>
        </p:txBody>
      </p:sp>
      <p:grpSp>
        <p:nvGrpSpPr>
          <p:cNvPr id="70" name="Group 69">
            <a:extLst>
              <a:ext uri="{FF2B5EF4-FFF2-40B4-BE49-F238E27FC236}">
                <a16:creationId xmlns:a16="http://schemas.microsoft.com/office/drawing/2014/main" id="{C730E18E-C310-4FE7-B8F0-788C4BA16F22}"/>
              </a:ext>
            </a:extLst>
          </p:cNvPr>
          <p:cNvGrpSpPr/>
          <p:nvPr/>
        </p:nvGrpSpPr>
        <p:grpSpPr>
          <a:xfrm>
            <a:off x="10565230" y="6429971"/>
            <a:ext cx="1172063" cy="265457"/>
            <a:chOff x="10496650" y="6390215"/>
            <a:chExt cx="1172063" cy="265457"/>
          </a:xfrm>
        </p:grpSpPr>
        <p:sp>
          <p:nvSpPr>
            <p:cNvPr id="71" name="TextBox 70">
              <a:extLst>
                <a:ext uri="{FF2B5EF4-FFF2-40B4-BE49-F238E27FC236}">
                  <a16:creationId xmlns:a16="http://schemas.microsoft.com/office/drawing/2014/main" id="{86553EDB-15D3-49E0-9CD3-85850A0B4E1E}"/>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tx2"/>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tx2"/>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72" name="TextBox 71">
              <a:extLst>
                <a:ext uri="{FF2B5EF4-FFF2-40B4-BE49-F238E27FC236}">
                  <a16:creationId xmlns:a16="http://schemas.microsoft.com/office/drawing/2014/main" id="{027D1B1B-9039-48F8-A662-70EE66D8BAF2}"/>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tx2"/>
                  </a:solidFill>
                  <a:latin typeface="Lucida Sans" panose="020B0602030504020204" pitchFamily="34" charset="0"/>
                  <a:ea typeface="Open Sans" panose="020B0606030504020204" pitchFamily="34" charset="0"/>
                  <a:cs typeface="Poppins Light" panose="00000400000000000000" pitchFamily="2" charset="0"/>
                </a:rPr>
                <a:pPr algn="ctr"/>
                <a:t>6</a:t>
              </a:fld>
              <a:endParaRPr lang="id-ID" sz="1000" i="0" dirty="0">
                <a:solidFill>
                  <a:schemeClr val="tx2"/>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19" name="Rectangle 18">
            <a:extLst>
              <a:ext uri="{FF2B5EF4-FFF2-40B4-BE49-F238E27FC236}">
                <a16:creationId xmlns:a16="http://schemas.microsoft.com/office/drawing/2014/main" id="{35EFD87E-5232-45B0-BE81-E8DCDE68AD26}"/>
              </a:ext>
            </a:extLst>
          </p:cNvPr>
          <p:cNvSpPr/>
          <p:nvPr/>
        </p:nvSpPr>
        <p:spPr>
          <a:xfrm>
            <a:off x="5863639" y="5072815"/>
            <a:ext cx="1666836" cy="330603"/>
          </a:xfrm>
          <a:prstGeom prst="rect">
            <a:avLst/>
          </a:prstGeom>
        </p:spPr>
        <p:txBody>
          <a:bodyPr wrap="square">
            <a:spAutoFit/>
          </a:bodyPr>
          <a:lstStyle/>
          <a:p>
            <a:pPr algn="r">
              <a:lnSpc>
                <a:spcPct val="120000"/>
              </a:lnSpc>
            </a:pPr>
            <a:r>
              <a:rPr lang="en-US" sz="1400" b="1" dirty="0">
                <a:solidFill>
                  <a:srgbClr val="CC5C87"/>
                </a:solidFill>
                <a:latin typeface="Lucida Sans" panose="020B0602030504020204" pitchFamily="34" charset="0"/>
                <a:cs typeface="Lato" panose="020F0502020204030203" pitchFamily="34" charset="0"/>
              </a:rPr>
              <a:t>ER- Diagram</a:t>
            </a:r>
          </a:p>
        </p:txBody>
      </p:sp>
      <p:sp>
        <p:nvSpPr>
          <p:cNvPr id="2" name="Rectangle 1">
            <a:extLst>
              <a:ext uri="{FF2B5EF4-FFF2-40B4-BE49-F238E27FC236}">
                <a16:creationId xmlns:a16="http://schemas.microsoft.com/office/drawing/2014/main" id="{7D6B88AB-1B83-DC74-EA40-341FF8B7111C}"/>
              </a:ext>
            </a:extLst>
          </p:cNvPr>
          <p:cNvSpPr/>
          <p:nvPr/>
        </p:nvSpPr>
        <p:spPr>
          <a:xfrm>
            <a:off x="7530476" y="5101530"/>
            <a:ext cx="4491195" cy="1360309"/>
          </a:xfrm>
          <a:prstGeom prst="rect">
            <a:avLst/>
          </a:prstGeom>
        </p:spPr>
        <p:txBody>
          <a:bodyPr wrap="square">
            <a:spAutoFit/>
          </a:bodyPr>
          <a:lstStyle/>
          <a:p>
            <a:pPr>
              <a:lnSpc>
                <a:spcPct val="120000"/>
              </a:lnSpc>
            </a:pPr>
            <a:r>
              <a:rPr lang="en-US" sz="1400" dirty="0">
                <a:solidFill>
                  <a:schemeClr val="tx2">
                    <a:lumMod val="60000"/>
                    <a:lumOff val="40000"/>
                  </a:schemeClr>
                </a:solidFill>
                <a:latin typeface="Lucida Sans" panose="020B0602030504020204" pitchFamily="34" charset="0"/>
                <a:ea typeface="Lato" panose="020F0502020204030203" pitchFamily="34" charset="0"/>
                <a:cs typeface="Lato" panose="020F0502020204030203" pitchFamily="34" charset="0"/>
              </a:rPr>
              <a:t>An </a:t>
            </a:r>
            <a:r>
              <a:rPr lang="en-US" sz="1400" b="1" dirty="0">
                <a:solidFill>
                  <a:schemeClr val="tx2">
                    <a:lumMod val="60000"/>
                    <a:lumOff val="40000"/>
                  </a:schemeClr>
                </a:solidFill>
                <a:latin typeface="Lucida Sans" panose="020B0602030504020204" pitchFamily="34" charset="0"/>
                <a:ea typeface="Lato" panose="020F0502020204030203" pitchFamily="34" charset="0"/>
                <a:cs typeface="Lato" panose="020F0502020204030203" pitchFamily="34" charset="0"/>
                <a:hlinkClick r:id="rId9"/>
              </a:rPr>
              <a:t>Entity-Relationship (ER) diagram</a:t>
            </a:r>
            <a:r>
              <a:rPr lang="en-US" sz="1400" dirty="0">
                <a:solidFill>
                  <a:schemeClr val="tx2">
                    <a:lumMod val="60000"/>
                    <a:lumOff val="40000"/>
                  </a:schemeClr>
                </a:solidFill>
                <a:latin typeface="Lucida Sans" panose="020B0602030504020204" pitchFamily="34" charset="0"/>
                <a:ea typeface="Lato" panose="020F0502020204030203" pitchFamily="34" charset="0"/>
                <a:cs typeface="Lato" panose="020F0502020204030203" pitchFamily="34" charset="0"/>
              </a:rPr>
              <a:t> is a visual representation illustrating the relationships between entities in a database, typically depicted by boxes (entities) and lines (relationships) connecting them.</a:t>
            </a:r>
          </a:p>
        </p:txBody>
      </p:sp>
      <p:sp>
        <p:nvSpPr>
          <p:cNvPr id="4" name="Rectangle 3">
            <a:extLst>
              <a:ext uri="{FF2B5EF4-FFF2-40B4-BE49-F238E27FC236}">
                <a16:creationId xmlns:a16="http://schemas.microsoft.com/office/drawing/2014/main" id="{ADDA532B-6FC3-0A0D-0533-6A2F8D2BD498}"/>
              </a:ext>
            </a:extLst>
          </p:cNvPr>
          <p:cNvSpPr/>
          <p:nvPr/>
        </p:nvSpPr>
        <p:spPr>
          <a:xfrm>
            <a:off x="7530475" y="1834145"/>
            <a:ext cx="4206817" cy="1618841"/>
          </a:xfrm>
          <a:prstGeom prst="rect">
            <a:avLst/>
          </a:prstGeom>
        </p:spPr>
        <p:txBody>
          <a:bodyPr wrap="square">
            <a:spAutoFit/>
          </a:bodyPr>
          <a:lstStyle/>
          <a:p>
            <a:pPr>
              <a:lnSpc>
                <a:spcPct val="120000"/>
              </a:lnSpc>
            </a:pPr>
            <a:r>
              <a:rPr lang="en-US" sz="1400" dirty="0">
                <a:solidFill>
                  <a:schemeClr val="tx2">
                    <a:lumMod val="60000"/>
                    <a:lumOff val="40000"/>
                  </a:schemeClr>
                </a:solidFill>
                <a:latin typeface="Lucida Sans" panose="020B0602030504020204" pitchFamily="34" charset="0"/>
                <a:ea typeface="Lato" panose="020F0502020204030203" pitchFamily="34" charset="0"/>
                <a:cs typeface="Lato" panose="020F0502020204030203" pitchFamily="34" charset="0"/>
              </a:rPr>
              <a:t>Our project involves Excel files containing data on 50 products, 500 client profiles, and over 1000 transaction details. Additional sheets cover contract, manufacturing, and rating specifics, offering a comprehensive view for strategic decision-making.</a:t>
            </a:r>
          </a:p>
        </p:txBody>
      </p:sp>
    </p:spTree>
    <p:extLst>
      <p:ext uri="{BB962C8B-B14F-4D97-AF65-F5344CB8AC3E}">
        <p14:creationId xmlns:p14="http://schemas.microsoft.com/office/powerpoint/2010/main" val="215309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E1EA5C-9BAE-49BB-AB0D-E893054B3544}"/>
              </a:ext>
            </a:extLst>
          </p:cNvPr>
          <p:cNvSpPr/>
          <p:nvPr/>
        </p:nvSpPr>
        <p:spPr>
          <a:xfrm>
            <a:off x="-44152" y="0"/>
            <a:ext cx="12236151" cy="68882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4" name="Group 123">
            <a:extLst>
              <a:ext uri="{FF2B5EF4-FFF2-40B4-BE49-F238E27FC236}">
                <a16:creationId xmlns:a16="http://schemas.microsoft.com/office/drawing/2014/main" id="{AFD0E55F-7E9B-420C-8BB8-637B47F820B7}"/>
              </a:ext>
            </a:extLst>
          </p:cNvPr>
          <p:cNvGrpSpPr/>
          <p:nvPr/>
        </p:nvGrpSpPr>
        <p:grpSpPr>
          <a:xfrm>
            <a:off x="10565230" y="6429971"/>
            <a:ext cx="1172063" cy="265457"/>
            <a:chOff x="10496650" y="6390215"/>
            <a:chExt cx="1172063" cy="265457"/>
          </a:xfrm>
        </p:grpSpPr>
        <p:sp>
          <p:nvSpPr>
            <p:cNvPr id="125" name="TextBox 124">
              <a:extLst>
                <a:ext uri="{FF2B5EF4-FFF2-40B4-BE49-F238E27FC236}">
                  <a16:creationId xmlns:a16="http://schemas.microsoft.com/office/drawing/2014/main" id="{8571B626-993A-4CF2-840F-24EE3E97BB17}"/>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26" name="TextBox 125">
              <a:extLst>
                <a:ext uri="{FF2B5EF4-FFF2-40B4-BE49-F238E27FC236}">
                  <a16:creationId xmlns:a16="http://schemas.microsoft.com/office/drawing/2014/main" id="{901C3256-49AC-469A-B327-9ED1C75C12D8}"/>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7</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129" name="TextBox 128">
            <a:extLst>
              <a:ext uri="{FF2B5EF4-FFF2-40B4-BE49-F238E27FC236}">
                <a16:creationId xmlns:a16="http://schemas.microsoft.com/office/drawing/2014/main" id="{FCC0C8D3-DF42-4690-AFED-5A1E1F220C9E}"/>
              </a:ext>
            </a:extLst>
          </p:cNvPr>
          <p:cNvSpPr txBox="1"/>
          <p:nvPr/>
        </p:nvSpPr>
        <p:spPr>
          <a:xfrm>
            <a:off x="4110388" y="0"/>
            <a:ext cx="4698107" cy="1070742"/>
          </a:xfrm>
          <a:prstGeom prst="rect">
            <a:avLst/>
          </a:prstGeom>
          <a:noFill/>
        </p:spPr>
        <p:txBody>
          <a:bodyPr wrap="square" lIns="0" tIns="0" rIns="0" bIns="0" rtlCol="0">
            <a:spAutoFit/>
          </a:bodyPr>
          <a:lstStyle>
            <a:defPPr>
              <a:defRPr lang="en-US"/>
            </a:defPPr>
            <a:lvl1pPr marR="0" lvl="0" indent="0" algn="ctr" defTabSz="713232" fontAlgn="auto">
              <a:lnSpc>
                <a:spcPct val="100000"/>
              </a:lnSpc>
              <a:spcBef>
                <a:spcPts val="0"/>
              </a:spcBef>
              <a:spcAft>
                <a:spcPts val="0"/>
              </a:spcAft>
              <a:buClrTx/>
              <a:buSzTx/>
              <a:buFontTx/>
              <a:buNone/>
              <a:tabLst/>
              <a:defRPr sz="4400">
                <a:solidFill>
                  <a:schemeClr val="bg1"/>
                </a:solidFill>
                <a:effectLst>
                  <a:outerShdw blurRad="508000" dist="114300" dir="9300000" sx="101000" sy="101000" algn="tl" rotWithShape="0">
                    <a:schemeClr val="accent1">
                      <a:lumMod val="50000"/>
                      <a:alpha val="50000"/>
                    </a:schemeClr>
                  </a:outerShdw>
                </a:effectLst>
                <a:latin typeface="Montserrat" panose="02000505000000020004" pitchFamily="2" charset="0"/>
              </a:defRPr>
            </a:lvl1pPr>
          </a:lstStyle>
          <a:p>
            <a:pPr algn="l">
              <a:lnSpc>
                <a:spcPts val="9500"/>
              </a:lnSpc>
            </a:pPr>
            <a:r>
              <a:rPr lang="en-US" sz="5000" dirty="0">
                <a:latin typeface="Modern No. 20" panose="02070704070505020303" pitchFamily="18" charset="0"/>
              </a:rPr>
              <a:t>Query Output</a:t>
            </a:r>
          </a:p>
        </p:txBody>
      </p:sp>
      <p:sp>
        <p:nvSpPr>
          <p:cNvPr id="131" name="TextBox 130">
            <a:extLst>
              <a:ext uri="{FF2B5EF4-FFF2-40B4-BE49-F238E27FC236}">
                <a16:creationId xmlns:a16="http://schemas.microsoft.com/office/drawing/2014/main" id="{8E8BF84D-6D26-4710-B2CB-58F5F75B0D86}"/>
              </a:ext>
            </a:extLst>
          </p:cNvPr>
          <p:cNvSpPr txBox="1"/>
          <p:nvPr/>
        </p:nvSpPr>
        <p:spPr>
          <a:xfrm>
            <a:off x="687680" y="1070742"/>
            <a:ext cx="1994293" cy="400110"/>
          </a:xfrm>
          <a:prstGeom prst="rect">
            <a:avLst/>
          </a:prstGeom>
          <a:noFill/>
        </p:spPr>
        <p:txBody>
          <a:bodyPr wrap="square" rtlCol="0" anchor="b">
            <a:spAutoFit/>
          </a:bodyPr>
          <a:lstStyle/>
          <a:p>
            <a:r>
              <a:rPr lang="en-US" sz="2000" b="1" dirty="0">
                <a:solidFill>
                  <a:srgbClr val="CC5C87"/>
                </a:solidFill>
                <a:latin typeface="Lucida Sans" panose="020B0602030504020204" pitchFamily="34" charset="0"/>
                <a:cs typeface="Segoe UI" panose="020B0502040204020203" pitchFamily="34" charset="0"/>
              </a:rPr>
              <a:t>01</a:t>
            </a:r>
          </a:p>
        </p:txBody>
      </p:sp>
      <p:cxnSp>
        <p:nvCxnSpPr>
          <p:cNvPr id="132" name="Straight Connector 131">
            <a:extLst>
              <a:ext uri="{FF2B5EF4-FFF2-40B4-BE49-F238E27FC236}">
                <a16:creationId xmlns:a16="http://schemas.microsoft.com/office/drawing/2014/main" id="{DE60ACF6-54F0-4C37-86FD-68D8807522C9}"/>
              </a:ext>
            </a:extLst>
          </p:cNvPr>
          <p:cNvCxnSpPr>
            <a:cxnSpLocks/>
          </p:cNvCxnSpPr>
          <p:nvPr/>
        </p:nvCxnSpPr>
        <p:spPr>
          <a:xfrm>
            <a:off x="815148" y="1476902"/>
            <a:ext cx="1474139" cy="0"/>
          </a:xfrm>
          <a:prstGeom prst="line">
            <a:avLst/>
          </a:prstGeom>
          <a:ln>
            <a:solidFill>
              <a:schemeClr val="tx2">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F5D6746-C9A6-47F2-9749-59C7CE1151CE}"/>
              </a:ext>
            </a:extLst>
          </p:cNvPr>
          <p:cNvCxnSpPr>
            <a:cxnSpLocks/>
          </p:cNvCxnSpPr>
          <p:nvPr/>
        </p:nvCxnSpPr>
        <p:spPr>
          <a:xfrm>
            <a:off x="815148" y="1476902"/>
            <a:ext cx="689567"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65">
            <a:extLst>
              <a:ext uri="{FF2B5EF4-FFF2-40B4-BE49-F238E27FC236}">
                <a16:creationId xmlns:a16="http://schemas.microsoft.com/office/drawing/2014/main" id="{36F4FE26-F8EE-4313-855B-9B8F2D2D65C6}"/>
              </a:ext>
            </a:extLst>
          </p:cNvPr>
          <p:cNvSpPr txBox="1"/>
          <p:nvPr/>
        </p:nvSpPr>
        <p:spPr>
          <a:xfrm>
            <a:off x="743742" y="1535845"/>
            <a:ext cx="3727187"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defRPr>
                <a:solidFill>
                  <a:srgbClr val="FFFFFF"/>
                </a:solidFill>
              </a:defRPr>
            </a:lvl1pPr>
          </a:lstStyle>
          <a:p>
            <a:r>
              <a:rPr lang="en-US" sz="1400" b="1" dirty="0">
                <a:solidFill>
                  <a:schemeClr val="accent1">
                    <a:lumMod val="20000"/>
                    <a:lumOff val="80000"/>
                  </a:schemeClr>
                </a:solidFill>
                <a:latin typeface="Lucida Sans" panose="020B0602030504020204" pitchFamily="34" charset="0"/>
              </a:rPr>
              <a:t>Which Products generates the highest profit margin</a:t>
            </a:r>
            <a:endParaRPr lang="en-US" sz="1400" dirty="0">
              <a:solidFill>
                <a:schemeClr val="accent1">
                  <a:lumMod val="20000"/>
                  <a:lumOff val="80000"/>
                </a:schemeClr>
              </a:solidFill>
              <a:latin typeface="Lucida Sans" panose="020B0602030504020204" pitchFamily="34" charset="0"/>
            </a:endParaRPr>
          </a:p>
        </p:txBody>
      </p:sp>
      <p:sp>
        <p:nvSpPr>
          <p:cNvPr id="13" name="Oval 12">
            <a:extLst>
              <a:ext uri="{FF2B5EF4-FFF2-40B4-BE49-F238E27FC236}">
                <a16:creationId xmlns:a16="http://schemas.microsoft.com/office/drawing/2014/main" id="{16639F07-A08C-470B-B091-B7BCC4465F17}"/>
              </a:ext>
            </a:extLst>
          </p:cNvPr>
          <p:cNvSpPr/>
          <p:nvPr/>
        </p:nvSpPr>
        <p:spPr>
          <a:xfrm flipV="1">
            <a:off x="-967153" y="4747399"/>
            <a:ext cx="1594575" cy="1594548"/>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61" name="Oval 160">
            <a:extLst>
              <a:ext uri="{FF2B5EF4-FFF2-40B4-BE49-F238E27FC236}">
                <a16:creationId xmlns:a16="http://schemas.microsoft.com/office/drawing/2014/main" id="{610A6F9C-753C-48B4-94F7-6258E84A11E3}"/>
              </a:ext>
            </a:extLst>
          </p:cNvPr>
          <p:cNvSpPr/>
          <p:nvPr/>
        </p:nvSpPr>
        <p:spPr>
          <a:xfrm flipV="1">
            <a:off x="6373509" y="1403584"/>
            <a:ext cx="545381" cy="545372"/>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67" name="Oval 166">
            <a:extLst>
              <a:ext uri="{FF2B5EF4-FFF2-40B4-BE49-F238E27FC236}">
                <a16:creationId xmlns:a16="http://schemas.microsoft.com/office/drawing/2014/main" id="{380F0504-841D-4C2D-AAA9-F338EF844BF2}"/>
              </a:ext>
            </a:extLst>
          </p:cNvPr>
          <p:cNvSpPr/>
          <p:nvPr/>
        </p:nvSpPr>
        <p:spPr>
          <a:xfrm flipH="1" flipV="1">
            <a:off x="5612520" y="3713219"/>
            <a:ext cx="238268" cy="238266"/>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pic>
        <p:nvPicPr>
          <p:cNvPr id="14" name="Picture 13" descr="A blue circle with white text&#10;&#10;Description automatically generated">
            <a:extLst>
              <a:ext uri="{FF2B5EF4-FFF2-40B4-BE49-F238E27FC236}">
                <a16:creationId xmlns:a16="http://schemas.microsoft.com/office/drawing/2014/main" id="{A6BA7350-F239-CF22-C963-130233739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939" y="2837419"/>
            <a:ext cx="6252910" cy="3614964"/>
          </a:xfrm>
          <a:prstGeom prst="rect">
            <a:avLst/>
          </a:prstGeom>
          <a:effectLst>
            <a:softEdge rad="63500"/>
          </a:effectLst>
        </p:spPr>
      </p:pic>
      <p:grpSp>
        <p:nvGrpSpPr>
          <p:cNvPr id="22" name="Group 21">
            <a:extLst>
              <a:ext uri="{FF2B5EF4-FFF2-40B4-BE49-F238E27FC236}">
                <a16:creationId xmlns:a16="http://schemas.microsoft.com/office/drawing/2014/main" id="{D0B60106-549C-4F6B-9B55-6E61ACE86C71}"/>
              </a:ext>
            </a:extLst>
          </p:cNvPr>
          <p:cNvGrpSpPr/>
          <p:nvPr/>
        </p:nvGrpSpPr>
        <p:grpSpPr>
          <a:xfrm>
            <a:off x="5202761" y="1769807"/>
            <a:ext cx="1443439" cy="1723159"/>
            <a:chOff x="6758653" y="1624632"/>
            <a:chExt cx="1443439" cy="1723159"/>
          </a:xfrm>
        </p:grpSpPr>
        <p:sp>
          <p:nvSpPr>
            <p:cNvPr id="99" name="Rectangle: Rounded Corners 98">
              <a:extLst>
                <a:ext uri="{FF2B5EF4-FFF2-40B4-BE49-F238E27FC236}">
                  <a16:creationId xmlns:a16="http://schemas.microsoft.com/office/drawing/2014/main" id="{AA394CF5-4DBF-41FC-87DF-F6A2B9444C2D}"/>
                </a:ext>
              </a:extLst>
            </p:cNvPr>
            <p:cNvSpPr/>
            <p:nvPr/>
          </p:nvSpPr>
          <p:spPr>
            <a:xfrm>
              <a:off x="6758653" y="1624632"/>
              <a:ext cx="1443439" cy="1723159"/>
            </a:xfrm>
            <a:prstGeom prst="roundRect">
              <a:avLst>
                <a:gd name="adj" fmla="val 11709"/>
              </a:avLst>
            </a:prstGeom>
            <a:solidFill>
              <a:schemeClr val="accent1">
                <a:lumMod val="20000"/>
                <a:lumOff val="80000"/>
              </a:schemeClr>
            </a:solidFill>
            <a:ln w="12700" cap="flat" cmpd="sng" algn="ctr">
              <a:noFill/>
              <a:prstDash val="solid"/>
              <a:miter lim="800000"/>
            </a:ln>
            <a:effectLst>
              <a:outerShdw blurRad="825500" dist="203200" dir="8100000" algn="tr" rotWithShape="0">
                <a:srgbClr val="FB9F9F">
                  <a:alpha val="18000"/>
                </a:srgbClr>
              </a:outerShdw>
            </a:effectLst>
          </p:spPr>
          <p:txBody>
            <a:bodyPr rtlCol="0" anchor="ctr"/>
            <a:lstStyle/>
            <a:p>
              <a:pPr algn="ctr"/>
              <a:endParaRPr lang="en-GB" kern="0">
                <a:solidFill>
                  <a:srgbClr val="FFFFFF"/>
                </a:solidFill>
                <a:latin typeface="Calibri" panose="020F0502020204030204"/>
              </a:endParaRPr>
            </a:p>
          </p:txBody>
        </p:sp>
        <p:grpSp>
          <p:nvGrpSpPr>
            <p:cNvPr id="21" name="Group 20">
              <a:extLst>
                <a:ext uri="{FF2B5EF4-FFF2-40B4-BE49-F238E27FC236}">
                  <a16:creationId xmlns:a16="http://schemas.microsoft.com/office/drawing/2014/main" id="{B263A2AF-7A62-4836-A749-77C3B08A0DBC}"/>
                </a:ext>
              </a:extLst>
            </p:cNvPr>
            <p:cNvGrpSpPr/>
            <p:nvPr/>
          </p:nvGrpSpPr>
          <p:grpSpPr>
            <a:xfrm>
              <a:off x="6864168" y="1843270"/>
              <a:ext cx="1228482" cy="1318557"/>
              <a:chOff x="6864168" y="1843270"/>
              <a:chExt cx="1228482" cy="1318557"/>
            </a:xfrm>
          </p:grpSpPr>
          <p:sp>
            <p:nvSpPr>
              <p:cNvPr id="101" name="Rectangle 100">
                <a:extLst>
                  <a:ext uri="{FF2B5EF4-FFF2-40B4-BE49-F238E27FC236}">
                    <a16:creationId xmlns:a16="http://schemas.microsoft.com/office/drawing/2014/main" id="{80CFF589-5A5B-4A74-8CA0-9F42745ABBD4}"/>
                  </a:ext>
                </a:extLst>
              </p:cNvPr>
              <p:cNvSpPr/>
              <p:nvPr/>
            </p:nvSpPr>
            <p:spPr>
              <a:xfrm>
                <a:off x="6864168" y="2259336"/>
                <a:ext cx="1228482" cy="90249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en-US" sz="1400" kern="0" dirty="0">
                    <a:solidFill>
                      <a:schemeClr val="tx2">
                        <a:lumMod val="60000"/>
                        <a:lumOff val="40000"/>
                      </a:schemeClr>
                    </a:solidFill>
                    <a:latin typeface="Lucida Sans" panose="020B0602030504020204" pitchFamily="34" charset="0"/>
                    <a:cs typeface="Poppins Light" panose="00000400000000000000" pitchFamily="2" charset="0"/>
                  </a:rPr>
                  <a:t>Comparing to Dashboard </a:t>
                </a:r>
                <a:endParaRPr kumimoji="0" lang="da-DK" sz="1400" b="0" i="0" u="none" strike="noStrike" kern="0" cap="none" spc="0" normalizeH="0" baseline="0" noProof="0" dirty="0">
                  <a:ln>
                    <a:noFill/>
                  </a:ln>
                  <a:solidFill>
                    <a:schemeClr val="tx2">
                      <a:lumMod val="60000"/>
                      <a:lumOff val="40000"/>
                    </a:schemeClr>
                  </a:solidFill>
                  <a:effectLst/>
                  <a:uLnTx/>
                  <a:uFillTx/>
                  <a:latin typeface="Lucida Sans" panose="020B0602030504020204" pitchFamily="34" charset="0"/>
                  <a:cs typeface="Poppins Light" panose="00000400000000000000" pitchFamily="2" charset="0"/>
                </a:endParaRPr>
              </a:p>
            </p:txBody>
          </p:sp>
          <p:sp>
            <p:nvSpPr>
              <p:cNvPr id="164" name="Freeform: Shape 163">
                <a:extLst>
                  <a:ext uri="{FF2B5EF4-FFF2-40B4-BE49-F238E27FC236}">
                    <a16:creationId xmlns:a16="http://schemas.microsoft.com/office/drawing/2014/main" id="{C523B2F3-B1E3-49C8-9AC5-D0AA13D27D50}"/>
                  </a:ext>
                </a:extLst>
              </p:cNvPr>
              <p:cNvSpPr/>
              <p:nvPr/>
            </p:nvSpPr>
            <p:spPr>
              <a:xfrm>
                <a:off x="6960244" y="1843270"/>
                <a:ext cx="449758" cy="429843"/>
              </a:xfrm>
              <a:custGeom>
                <a:avLst/>
                <a:gdLst/>
                <a:ahLst/>
                <a:cxnLst/>
                <a:rect l="l" t="t" r="r" b="b"/>
                <a:pathLst>
                  <a:path w="385679" h="368601">
                    <a:moveTo>
                      <a:pt x="245497" y="0"/>
                    </a:moveTo>
                    <a:lnTo>
                      <a:pt x="385679" y="0"/>
                    </a:lnTo>
                    <a:lnTo>
                      <a:pt x="385679" y="118123"/>
                    </a:lnTo>
                    <a:cubicBezTo>
                      <a:pt x="385679" y="178845"/>
                      <a:pt x="380370" y="223201"/>
                      <a:pt x="369752" y="251190"/>
                    </a:cubicBezTo>
                    <a:cubicBezTo>
                      <a:pt x="359133" y="279179"/>
                      <a:pt x="342496" y="304084"/>
                      <a:pt x="319841" y="325906"/>
                    </a:cubicBezTo>
                    <a:cubicBezTo>
                      <a:pt x="297185" y="347728"/>
                      <a:pt x="272404" y="361960"/>
                      <a:pt x="245497" y="368601"/>
                    </a:cubicBezTo>
                    <a:lnTo>
                      <a:pt x="245497" y="315944"/>
                    </a:lnTo>
                    <a:cubicBezTo>
                      <a:pt x="263998" y="306456"/>
                      <a:pt x="277044" y="291157"/>
                      <a:pt x="284634" y="270047"/>
                    </a:cubicBezTo>
                    <a:cubicBezTo>
                      <a:pt x="292224" y="248936"/>
                      <a:pt x="296019" y="211104"/>
                      <a:pt x="296019" y="156549"/>
                    </a:cubicBezTo>
                    <a:lnTo>
                      <a:pt x="296019" y="140182"/>
                    </a:lnTo>
                    <a:lnTo>
                      <a:pt x="245497" y="140182"/>
                    </a:lnTo>
                    <a:close/>
                    <a:moveTo>
                      <a:pt x="0" y="0"/>
                    </a:moveTo>
                    <a:lnTo>
                      <a:pt x="140182" y="0"/>
                    </a:lnTo>
                    <a:lnTo>
                      <a:pt x="140182" y="118123"/>
                    </a:lnTo>
                    <a:cubicBezTo>
                      <a:pt x="140182" y="178845"/>
                      <a:pt x="134964" y="223201"/>
                      <a:pt x="124527" y="251190"/>
                    </a:cubicBezTo>
                    <a:cubicBezTo>
                      <a:pt x="114091" y="279179"/>
                      <a:pt x="97487" y="304084"/>
                      <a:pt x="74716" y="325906"/>
                    </a:cubicBezTo>
                    <a:cubicBezTo>
                      <a:pt x="51946" y="347728"/>
                      <a:pt x="27040" y="361960"/>
                      <a:pt x="0" y="368601"/>
                    </a:cubicBezTo>
                    <a:lnTo>
                      <a:pt x="0" y="315944"/>
                    </a:lnTo>
                    <a:cubicBezTo>
                      <a:pt x="18279" y="306456"/>
                      <a:pt x="31388" y="291038"/>
                      <a:pt x="39326" y="269691"/>
                    </a:cubicBezTo>
                    <a:cubicBezTo>
                      <a:pt x="47265" y="248343"/>
                      <a:pt x="51234" y="210629"/>
                      <a:pt x="51234" y="156549"/>
                    </a:cubicBezTo>
                    <a:lnTo>
                      <a:pt x="51234" y="140182"/>
                    </a:lnTo>
                    <a:lnTo>
                      <a:pt x="0" y="140182"/>
                    </a:lnTo>
                    <a:close/>
                  </a:path>
                </a:pathLst>
              </a:custGeom>
              <a:solidFill>
                <a:schemeClr val="tx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da-DK" sz="11500" b="0" i="0" u="none" strike="noStrike" kern="0" cap="none" spc="0" normalizeH="0" baseline="0" noProof="0" dirty="0">
                  <a:ln>
                    <a:noFill/>
                  </a:ln>
                  <a:solidFill>
                    <a:schemeClr val="tx2"/>
                  </a:solidFill>
                  <a:effectLst/>
                  <a:uLnTx/>
                  <a:uFillTx/>
                  <a:latin typeface="Lucida Sans" panose="020B0602030504020204" pitchFamily="34" charset="0"/>
                  <a:cs typeface="Poppins Light" panose="00000400000000000000" pitchFamily="2" charset="0"/>
                </a:endParaRPr>
              </a:p>
            </p:txBody>
          </p:sp>
        </p:grpSp>
      </p:grpSp>
      <p:pic>
        <p:nvPicPr>
          <p:cNvPr id="16" name="Picture 15" descr="A screenshot of a computer&#10;&#10;Description automatically generated">
            <a:extLst>
              <a:ext uri="{FF2B5EF4-FFF2-40B4-BE49-F238E27FC236}">
                <a16:creationId xmlns:a16="http://schemas.microsoft.com/office/drawing/2014/main" id="{6C95F232-077D-91B3-73FD-0A5248830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45" y="2176287"/>
            <a:ext cx="4191000" cy="4626544"/>
          </a:xfrm>
          <a:prstGeom prst="rect">
            <a:avLst/>
          </a:prstGeom>
          <a:effectLst>
            <a:softEdge rad="25400"/>
          </a:effectLst>
        </p:spPr>
      </p:pic>
      <p:sp>
        <p:nvSpPr>
          <p:cNvPr id="17" name="Oval 16">
            <a:extLst>
              <a:ext uri="{FF2B5EF4-FFF2-40B4-BE49-F238E27FC236}">
                <a16:creationId xmlns:a16="http://schemas.microsoft.com/office/drawing/2014/main" id="{3593422A-2887-26BD-E008-641A64EAE768}"/>
              </a:ext>
            </a:extLst>
          </p:cNvPr>
          <p:cNvSpPr/>
          <p:nvPr/>
        </p:nvSpPr>
        <p:spPr>
          <a:xfrm flipV="1">
            <a:off x="10706606" y="-797274"/>
            <a:ext cx="1594575" cy="1594548"/>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Tree>
    <p:extLst>
      <p:ext uri="{BB962C8B-B14F-4D97-AF65-F5344CB8AC3E}">
        <p14:creationId xmlns:p14="http://schemas.microsoft.com/office/powerpoint/2010/main" val="367110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l="-62470" r="-155802"/>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E1EA5C-9BAE-49BB-AB0D-E893054B3544}"/>
              </a:ext>
            </a:extLst>
          </p:cNvPr>
          <p:cNvSpPr/>
          <p:nvPr/>
        </p:nvSpPr>
        <p:spPr>
          <a:xfrm>
            <a:off x="-44152" y="0"/>
            <a:ext cx="12236151" cy="68882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4" name="Group 123">
            <a:extLst>
              <a:ext uri="{FF2B5EF4-FFF2-40B4-BE49-F238E27FC236}">
                <a16:creationId xmlns:a16="http://schemas.microsoft.com/office/drawing/2014/main" id="{AFD0E55F-7E9B-420C-8BB8-637B47F820B7}"/>
              </a:ext>
            </a:extLst>
          </p:cNvPr>
          <p:cNvGrpSpPr/>
          <p:nvPr/>
        </p:nvGrpSpPr>
        <p:grpSpPr>
          <a:xfrm>
            <a:off x="10565230" y="6429971"/>
            <a:ext cx="1172063" cy="265457"/>
            <a:chOff x="10496650" y="6390215"/>
            <a:chExt cx="1172063" cy="265457"/>
          </a:xfrm>
        </p:grpSpPr>
        <p:sp>
          <p:nvSpPr>
            <p:cNvPr id="125" name="TextBox 124">
              <a:extLst>
                <a:ext uri="{FF2B5EF4-FFF2-40B4-BE49-F238E27FC236}">
                  <a16:creationId xmlns:a16="http://schemas.microsoft.com/office/drawing/2014/main" id="{8571B626-993A-4CF2-840F-24EE3E97BB17}"/>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26" name="TextBox 125">
              <a:extLst>
                <a:ext uri="{FF2B5EF4-FFF2-40B4-BE49-F238E27FC236}">
                  <a16:creationId xmlns:a16="http://schemas.microsoft.com/office/drawing/2014/main" id="{901C3256-49AC-469A-B327-9ED1C75C12D8}"/>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8</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129" name="TextBox 128">
            <a:extLst>
              <a:ext uri="{FF2B5EF4-FFF2-40B4-BE49-F238E27FC236}">
                <a16:creationId xmlns:a16="http://schemas.microsoft.com/office/drawing/2014/main" id="{FCC0C8D3-DF42-4690-AFED-5A1E1F220C9E}"/>
              </a:ext>
            </a:extLst>
          </p:cNvPr>
          <p:cNvSpPr txBox="1"/>
          <p:nvPr/>
        </p:nvSpPr>
        <p:spPr>
          <a:xfrm>
            <a:off x="4110388" y="0"/>
            <a:ext cx="4698107" cy="1070742"/>
          </a:xfrm>
          <a:prstGeom prst="rect">
            <a:avLst/>
          </a:prstGeom>
          <a:noFill/>
        </p:spPr>
        <p:txBody>
          <a:bodyPr wrap="square" lIns="0" tIns="0" rIns="0" bIns="0" rtlCol="0">
            <a:spAutoFit/>
          </a:bodyPr>
          <a:lstStyle>
            <a:defPPr>
              <a:defRPr lang="en-US"/>
            </a:defPPr>
            <a:lvl1pPr marR="0" lvl="0" indent="0" algn="ctr" defTabSz="713232" fontAlgn="auto">
              <a:lnSpc>
                <a:spcPct val="100000"/>
              </a:lnSpc>
              <a:spcBef>
                <a:spcPts val="0"/>
              </a:spcBef>
              <a:spcAft>
                <a:spcPts val="0"/>
              </a:spcAft>
              <a:buClrTx/>
              <a:buSzTx/>
              <a:buFontTx/>
              <a:buNone/>
              <a:tabLst/>
              <a:defRPr sz="4400">
                <a:solidFill>
                  <a:schemeClr val="bg1"/>
                </a:solidFill>
                <a:effectLst>
                  <a:outerShdw blurRad="508000" dist="114300" dir="9300000" sx="101000" sy="101000" algn="tl" rotWithShape="0">
                    <a:schemeClr val="accent1">
                      <a:lumMod val="50000"/>
                      <a:alpha val="50000"/>
                    </a:schemeClr>
                  </a:outerShdw>
                </a:effectLst>
                <a:latin typeface="Montserrat" panose="02000505000000020004" pitchFamily="2" charset="0"/>
              </a:defRPr>
            </a:lvl1pPr>
          </a:lstStyle>
          <a:p>
            <a:pPr algn="l">
              <a:lnSpc>
                <a:spcPts val="9500"/>
              </a:lnSpc>
            </a:pPr>
            <a:r>
              <a:rPr lang="en-US" sz="5000" dirty="0">
                <a:latin typeface="Modern No. 20" panose="02070704070505020303" pitchFamily="18" charset="0"/>
              </a:rPr>
              <a:t>Query Output</a:t>
            </a:r>
          </a:p>
        </p:txBody>
      </p:sp>
      <p:sp>
        <p:nvSpPr>
          <p:cNvPr id="131" name="TextBox 130">
            <a:extLst>
              <a:ext uri="{FF2B5EF4-FFF2-40B4-BE49-F238E27FC236}">
                <a16:creationId xmlns:a16="http://schemas.microsoft.com/office/drawing/2014/main" id="{8E8BF84D-6D26-4710-B2CB-58F5F75B0D86}"/>
              </a:ext>
            </a:extLst>
          </p:cNvPr>
          <p:cNvSpPr txBox="1"/>
          <p:nvPr/>
        </p:nvSpPr>
        <p:spPr>
          <a:xfrm>
            <a:off x="678334" y="1070742"/>
            <a:ext cx="1994293" cy="400110"/>
          </a:xfrm>
          <a:prstGeom prst="rect">
            <a:avLst/>
          </a:prstGeom>
          <a:noFill/>
        </p:spPr>
        <p:txBody>
          <a:bodyPr wrap="square" rtlCol="0" anchor="b">
            <a:spAutoFit/>
          </a:bodyPr>
          <a:lstStyle/>
          <a:p>
            <a:r>
              <a:rPr lang="en-US" sz="2000" b="1" dirty="0">
                <a:solidFill>
                  <a:srgbClr val="CC5C87"/>
                </a:solidFill>
                <a:latin typeface="Lucida Sans" panose="020B0602030504020204" pitchFamily="34" charset="0"/>
                <a:cs typeface="Segoe UI" panose="020B0502040204020203" pitchFamily="34" charset="0"/>
              </a:rPr>
              <a:t>02</a:t>
            </a:r>
          </a:p>
        </p:txBody>
      </p:sp>
      <p:cxnSp>
        <p:nvCxnSpPr>
          <p:cNvPr id="132" name="Straight Connector 131">
            <a:extLst>
              <a:ext uri="{FF2B5EF4-FFF2-40B4-BE49-F238E27FC236}">
                <a16:creationId xmlns:a16="http://schemas.microsoft.com/office/drawing/2014/main" id="{DE60ACF6-54F0-4C37-86FD-68D8807522C9}"/>
              </a:ext>
            </a:extLst>
          </p:cNvPr>
          <p:cNvCxnSpPr>
            <a:cxnSpLocks/>
          </p:cNvCxnSpPr>
          <p:nvPr/>
        </p:nvCxnSpPr>
        <p:spPr>
          <a:xfrm>
            <a:off x="815148" y="1476902"/>
            <a:ext cx="1474139" cy="0"/>
          </a:xfrm>
          <a:prstGeom prst="line">
            <a:avLst/>
          </a:prstGeom>
          <a:ln>
            <a:solidFill>
              <a:schemeClr val="tx2">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F5D6746-C9A6-47F2-9749-59C7CE1151CE}"/>
              </a:ext>
            </a:extLst>
          </p:cNvPr>
          <p:cNvCxnSpPr>
            <a:cxnSpLocks/>
          </p:cNvCxnSpPr>
          <p:nvPr/>
        </p:nvCxnSpPr>
        <p:spPr>
          <a:xfrm>
            <a:off x="815148" y="1476902"/>
            <a:ext cx="689567"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65">
            <a:extLst>
              <a:ext uri="{FF2B5EF4-FFF2-40B4-BE49-F238E27FC236}">
                <a16:creationId xmlns:a16="http://schemas.microsoft.com/office/drawing/2014/main" id="{36F4FE26-F8EE-4313-855B-9B8F2D2D65C6}"/>
              </a:ext>
            </a:extLst>
          </p:cNvPr>
          <p:cNvSpPr txBox="1"/>
          <p:nvPr/>
        </p:nvSpPr>
        <p:spPr>
          <a:xfrm>
            <a:off x="743742" y="1535845"/>
            <a:ext cx="3727187"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a:solidFill>
                  <a:srgbClr val="FFFFFF"/>
                </a:solidFill>
              </a:defRPr>
            </a:lvl1pPr>
          </a:lstStyle>
          <a:p>
            <a:r>
              <a:rPr lang="en-US" sz="1400" b="1" dirty="0">
                <a:solidFill>
                  <a:schemeClr val="accent1">
                    <a:lumMod val="20000"/>
                    <a:lumOff val="80000"/>
                  </a:schemeClr>
                </a:solidFill>
                <a:latin typeface="Lucida Sans" panose="020B0602030504020204" pitchFamily="34" charset="0"/>
              </a:rPr>
              <a:t>Most revenue generating Products</a:t>
            </a:r>
            <a:endParaRPr lang="en-US" sz="1400" dirty="0">
              <a:solidFill>
                <a:schemeClr val="accent1">
                  <a:lumMod val="20000"/>
                  <a:lumOff val="80000"/>
                </a:schemeClr>
              </a:solidFill>
              <a:latin typeface="Lucida Sans" panose="020B0602030504020204" pitchFamily="34" charset="0"/>
            </a:endParaRPr>
          </a:p>
          <a:p>
            <a:endParaRPr lang="en-US" sz="1400" dirty="0">
              <a:solidFill>
                <a:schemeClr val="accent1">
                  <a:lumMod val="20000"/>
                  <a:lumOff val="80000"/>
                </a:schemeClr>
              </a:solidFill>
              <a:latin typeface="Lucida Sans" panose="020B0602030504020204" pitchFamily="34" charset="0"/>
            </a:endParaRPr>
          </a:p>
        </p:txBody>
      </p:sp>
      <p:sp>
        <p:nvSpPr>
          <p:cNvPr id="13" name="Oval 12">
            <a:extLst>
              <a:ext uri="{FF2B5EF4-FFF2-40B4-BE49-F238E27FC236}">
                <a16:creationId xmlns:a16="http://schemas.microsoft.com/office/drawing/2014/main" id="{16639F07-A08C-470B-B091-B7BCC4465F17}"/>
              </a:ext>
            </a:extLst>
          </p:cNvPr>
          <p:cNvSpPr/>
          <p:nvPr/>
        </p:nvSpPr>
        <p:spPr>
          <a:xfrm flipV="1">
            <a:off x="-967153" y="4747399"/>
            <a:ext cx="1594575" cy="1594548"/>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61" name="Oval 160">
            <a:extLst>
              <a:ext uri="{FF2B5EF4-FFF2-40B4-BE49-F238E27FC236}">
                <a16:creationId xmlns:a16="http://schemas.microsoft.com/office/drawing/2014/main" id="{610A6F9C-753C-48B4-94F7-6258E84A11E3}"/>
              </a:ext>
            </a:extLst>
          </p:cNvPr>
          <p:cNvSpPr/>
          <p:nvPr/>
        </p:nvSpPr>
        <p:spPr>
          <a:xfrm flipV="1">
            <a:off x="6405323" y="1252365"/>
            <a:ext cx="545381" cy="545372"/>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67" name="Oval 166">
            <a:extLst>
              <a:ext uri="{FF2B5EF4-FFF2-40B4-BE49-F238E27FC236}">
                <a16:creationId xmlns:a16="http://schemas.microsoft.com/office/drawing/2014/main" id="{380F0504-841D-4C2D-AAA9-F338EF844BF2}"/>
              </a:ext>
            </a:extLst>
          </p:cNvPr>
          <p:cNvSpPr/>
          <p:nvPr/>
        </p:nvSpPr>
        <p:spPr>
          <a:xfrm flipH="1" flipV="1">
            <a:off x="5503054" y="3741246"/>
            <a:ext cx="238268" cy="238266"/>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825500" dist="241300" dir="8100000" algn="tr" rotWithShape="0">
              <a:prstClr val="black">
                <a:alpha val="18000"/>
              </a:prstClr>
            </a:outerShdw>
          </a:effectLst>
        </p:spPr>
        <p:txBody>
          <a:bodyPr rtlCol="0" anchor="ctr"/>
          <a:lstStyle/>
          <a:p>
            <a:pPr algn="ctr"/>
            <a:endParaRPr lang="en-GB" kern="0">
              <a:solidFill>
                <a:srgbClr val="FFFFFF"/>
              </a:solidFill>
              <a:latin typeface="Calibri" panose="020F0502020204030204"/>
            </a:endParaRPr>
          </a:p>
        </p:txBody>
      </p:sp>
      <p:pic>
        <p:nvPicPr>
          <p:cNvPr id="4" name="Picture 3" descr="A graph of blue and black color&#10;&#10;Description automatically generated with medium confidence">
            <a:extLst>
              <a:ext uri="{FF2B5EF4-FFF2-40B4-BE49-F238E27FC236}">
                <a16:creationId xmlns:a16="http://schemas.microsoft.com/office/drawing/2014/main" id="{10AD9336-2853-6F16-2CD2-316FA9FD2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3277" y="2886632"/>
            <a:ext cx="6175649" cy="3550998"/>
          </a:xfrm>
          <a:prstGeom prst="rect">
            <a:avLst/>
          </a:prstGeom>
          <a:effectLst>
            <a:softEdge rad="38100"/>
          </a:effectLst>
        </p:spPr>
      </p:pic>
      <p:grpSp>
        <p:nvGrpSpPr>
          <p:cNvPr id="22" name="Group 21">
            <a:extLst>
              <a:ext uri="{FF2B5EF4-FFF2-40B4-BE49-F238E27FC236}">
                <a16:creationId xmlns:a16="http://schemas.microsoft.com/office/drawing/2014/main" id="{D0B60106-549C-4F6B-9B55-6E61ACE86C71}"/>
              </a:ext>
            </a:extLst>
          </p:cNvPr>
          <p:cNvGrpSpPr/>
          <p:nvPr/>
        </p:nvGrpSpPr>
        <p:grpSpPr>
          <a:xfrm>
            <a:off x="5195718" y="1449442"/>
            <a:ext cx="1443439" cy="1723159"/>
            <a:chOff x="6758653" y="1624632"/>
            <a:chExt cx="1443439" cy="1723159"/>
          </a:xfrm>
        </p:grpSpPr>
        <p:sp>
          <p:nvSpPr>
            <p:cNvPr id="99" name="Rectangle: Rounded Corners 98">
              <a:extLst>
                <a:ext uri="{FF2B5EF4-FFF2-40B4-BE49-F238E27FC236}">
                  <a16:creationId xmlns:a16="http://schemas.microsoft.com/office/drawing/2014/main" id="{AA394CF5-4DBF-41FC-87DF-F6A2B9444C2D}"/>
                </a:ext>
              </a:extLst>
            </p:cNvPr>
            <p:cNvSpPr/>
            <p:nvPr/>
          </p:nvSpPr>
          <p:spPr>
            <a:xfrm>
              <a:off x="6758653" y="1624632"/>
              <a:ext cx="1443439" cy="1723159"/>
            </a:xfrm>
            <a:prstGeom prst="roundRect">
              <a:avLst>
                <a:gd name="adj" fmla="val 11709"/>
              </a:avLst>
            </a:prstGeom>
            <a:solidFill>
              <a:schemeClr val="accent1">
                <a:lumMod val="20000"/>
                <a:lumOff val="80000"/>
              </a:schemeClr>
            </a:solidFill>
            <a:ln w="12700" cap="flat" cmpd="sng" algn="ctr">
              <a:noFill/>
              <a:prstDash val="solid"/>
              <a:miter lim="800000"/>
            </a:ln>
            <a:effectLst>
              <a:outerShdw blurRad="825500" dist="203200" dir="8100000" algn="tr" rotWithShape="0">
                <a:srgbClr val="FB9F9F">
                  <a:alpha val="18000"/>
                </a:srgbClr>
              </a:outerShdw>
            </a:effectLst>
          </p:spPr>
          <p:txBody>
            <a:bodyPr rtlCol="0" anchor="ctr"/>
            <a:lstStyle/>
            <a:p>
              <a:pPr algn="ctr"/>
              <a:endParaRPr lang="en-GB" kern="0">
                <a:solidFill>
                  <a:srgbClr val="FFFFFF"/>
                </a:solidFill>
                <a:latin typeface="Calibri" panose="020F0502020204030204"/>
              </a:endParaRPr>
            </a:p>
          </p:txBody>
        </p:sp>
        <p:grpSp>
          <p:nvGrpSpPr>
            <p:cNvPr id="21" name="Group 20">
              <a:extLst>
                <a:ext uri="{FF2B5EF4-FFF2-40B4-BE49-F238E27FC236}">
                  <a16:creationId xmlns:a16="http://schemas.microsoft.com/office/drawing/2014/main" id="{B263A2AF-7A62-4836-A749-77C3B08A0DBC}"/>
                </a:ext>
              </a:extLst>
            </p:cNvPr>
            <p:cNvGrpSpPr/>
            <p:nvPr/>
          </p:nvGrpSpPr>
          <p:grpSpPr>
            <a:xfrm>
              <a:off x="6864168" y="1843270"/>
              <a:ext cx="1228482" cy="1318557"/>
              <a:chOff x="6864168" y="1843270"/>
              <a:chExt cx="1228482" cy="1318557"/>
            </a:xfrm>
          </p:grpSpPr>
          <p:sp>
            <p:nvSpPr>
              <p:cNvPr id="101" name="Rectangle 100">
                <a:extLst>
                  <a:ext uri="{FF2B5EF4-FFF2-40B4-BE49-F238E27FC236}">
                    <a16:creationId xmlns:a16="http://schemas.microsoft.com/office/drawing/2014/main" id="{80CFF589-5A5B-4A74-8CA0-9F42745ABBD4}"/>
                  </a:ext>
                </a:extLst>
              </p:cNvPr>
              <p:cNvSpPr/>
              <p:nvPr/>
            </p:nvSpPr>
            <p:spPr>
              <a:xfrm>
                <a:off x="6864168" y="2259336"/>
                <a:ext cx="1228482" cy="90249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en-US" sz="1400" kern="0" dirty="0">
                    <a:solidFill>
                      <a:schemeClr val="tx2">
                        <a:lumMod val="60000"/>
                        <a:lumOff val="40000"/>
                      </a:schemeClr>
                    </a:solidFill>
                    <a:latin typeface="Lucida Sans" panose="020B0602030504020204" pitchFamily="34" charset="0"/>
                    <a:cs typeface="Poppins Light" panose="00000400000000000000" pitchFamily="2" charset="0"/>
                  </a:rPr>
                  <a:t>Comparing to Dashboard </a:t>
                </a:r>
                <a:endParaRPr kumimoji="0" lang="da-DK" sz="1400" b="0" i="0" u="none" strike="noStrike" kern="0" cap="none" spc="0" normalizeH="0" baseline="0" noProof="0" dirty="0">
                  <a:ln>
                    <a:noFill/>
                  </a:ln>
                  <a:solidFill>
                    <a:schemeClr val="tx2">
                      <a:lumMod val="60000"/>
                      <a:lumOff val="40000"/>
                    </a:schemeClr>
                  </a:solidFill>
                  <a:effectLst/>
                  <a:uLnTx/>
                  <a:uFillTx/>
                  <a:latin typeface="Lucida Sans" panose="020B0602030504020204" pitchFamily="34" charset="0"/>
                  <a:cs typeface="Poppins Light" panose="00000400000000000000" pitchFamily="2" charset="0"/>
                </a:endParaRPr>
              </a:p>
            </p:txBody>
          </p:sp>
          <p:sp>
            <p:nvSpPr>
              <p:cNvPr id="164" name="Freeform: Shape 163">
                <a:extLst>
                  <a:ext uri="{FF2B5EF4-FFF2-40B4-BE49-F238E27FC236}">
                    <a16:creationId xmlns:a16="http://schemas.microsoft.com/office/drawing/2014/main" id="{C523B2F3-B1E3-49C8-9AC5-D0AA13D27D50}"/>
                  </a:ext>
                </a:extLst>
              </p:cNvPr>
              <p:cNvSpPr/>
              <p:nvPr/>
            </p:nvSpPr>
            <p:spPr>
              <a:xfrm>
                <a:off x="6960244" y="1843270"/>
                <a:ext cx="449758" cy="429843"/>
              </a:xfrm>
              <a:custGeom>
                <a:avLst/>
                <a:gdLst/>
                <a:ahLst/>
                <a:cxnLst/>
                <a:rect l="l" t="t" r="r" b="b"/>
                <a:pathLst>
                  <a:path w="385679" h="368601">
                    <a:moveTo>
                      <a:pt x="245497" y="0"/>
                    </a:moveTo>
                    <a:lnTo>
                      <a:pt x="385679" y="0"/>
                    </a:lnTo>
                    <a:lnTo>
                      <a:pt x="385679" y="118123"/>
                    </a:lnTo>
                    <a:cubicBezTo>
                      <a:pt x="385679" y="178845"/>
                      <a:pt x="380370" y="223201"/>
                      <a:pt x="369752" y="251190"/>
                    </a:cubicBezTo>
                    <a:cubicBezTo>
                      <a:pt x="359133" y="279179"/>
                      <a:pt x="342496" y="304084"/>
                      <a:pt x="319841" y="325906"/>
                    </a:cubicBezTo>
                    <a:cubicBezTo>
                      <a:pt x="297185" y="347728"/>
                      <a:pt x="272404" y="361960"/>
                      <a:pt x="245497" y="368601"/>
                    </a:cubicBezTo>
                    <a:lnTo>
                      <a:pt x="245497" y="315944"/>
                    </a:lnTo>
                    <a:cubicBezTo>
                      <a:pt x="263998" y="306456"/>
                      <a:pt x="277044" y="291157"/>
                      <a:pt x="284634" y="270047"/>
                    </a:cubicBezTo>
                    <a:cubicBezTo>
                      <a:pt x="292224" y="248936"/>
                      <a:pt x="296019" y="211104"/>
                      <a:pt x="296019" y="156549"/>
                    </a:cubicBezTo>
                    <a:lnTo>
                      <a:pt x="296019" y="140182"/>
                    </a:lnTo>
                    <a:lnTo>
                      <a:pt x="245497" y="140182"/>
                    </a:lnTo>
                    <a:close/>
                    <a:moveTo>
                      <a:pt x="0" y="0"/>
                    </a:moveTo>
                    <a:lnTo>
                      <a:pt x="140182" y="0"/>
                    </a:lnTo>
                    <a:lnTo>
                      <a:pt x="140182" y="118123"/>
                    </a:lnTo>
                    <a:cubicBezTo>
                      <a:pt x="140182" y="178845"/>
                      <a:pt x="134964" y="223201"/>
                      <a:pt x="124527" y="251190"/>
                    </a:cubicBezTo>
                    <a:cubicBezTo>
                      <a:pt x="114091" y="279179"/>
                      <a:pt x="97487" y="304084"/>
                      <a:pt x="74716" y="325906"/>
                    </a:cubicBezTo>
                    <a:cubicBezTo>
                      <a:pt x="51946" y="347728"/>
                      <a:pt x="27040" y="361960"/>
                      <a:pt x="0" y="368601"/>
                    </a:cubicBezTo>
                    <a:lnTo>
                      <a:pt x="0" y="315944"/>
                    </a:lnTo>
                    <a:cubicBezTo>
                      <a:pt x="18279" y="306456"/>
                      <a:pt x="31388" y="291038"/>
                      <a:pt x="39326" y="269691"/>
                    </a:cubicBezTo>
                    <a:cubicBezTo>
                      <a:pt x="47265" y="248343"/>
                      <a:pt x="51234" y="210629"/>
                      <a:pt x="51234" y="156549"/>
                    </a:cubicBezTo>
                    <a:lnTo>
                      <a:pt x="51234" y="140182"/>
                    </a:lnTo>
                    <a:lnTo>
                      <a:pt x="0" y="140182"/>
                    </a:lnTo>
                    <a:close/>
                  </a:path>
                </a:pathLst>
              </a:custGeom>
              <a:solidFill>
                <a:schemeClr val="tx2">
                  <a:lumMod val="60000"/>
                  <a:lumOff val="4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30000"/>
                  </a:lnSpc>
                  <a:spcBef>
                    <a:spcPts val="0"/>
                  </a:spcBef>
                  <a:spcAft>
                    <a:spcPts val="0"/>
                  </a:spcAft>
                  <a:buClrTx/>
                  <a:buSzTx/>
                  <a:buFontTx/>
                  <a:buNone/>
                  <a:tabLst/>
                  <a:defRPr/>
                </a:pPr>
                <a:endParaRPr kumimoji="0" lang="da-DK" sz="11500" b="0" i="0" u="none" strike="noStrike" kern="0" cap="none" spc="0" normalizeH="0" baseline="0" noProof="0" dirty="0">
                  <a:ln>
                    <a:noFill/>
                  </a:ln>
                  <a:solidFill>
                    <a:schemeClr val="tx2"/>
                  </a:solidFill>
                  <a:effectLst/>
                  <a:uLnTx/>
                  <a:uFillTx/>
                  <a:latin typeface="Lucida Sans" panose="020B0602030504020204" pitchFamily="34" charset="0"/>
                  <a:cs typeface="Poppins Light" panose="00000400000000000000" pitchFamily="2" charset="0"/>
                </a:endParaRPr>
              </a:p>
            </p:txBody>
          </p:sp>
        </p:grpSp>
      </p:grpSp>
      <p:pic>
        <p:nvPicPr>
          <p:cNvPr id="6" name="Picture 5" descr="A screenshot of a computer&#10;&#10;Description automatically generated">
            <a:extLst>
              <a:ext uri="{FF2B5EF4-FFF2-40B4-BE49-F238E27FC236}">
                <a16:creationId xmlns:a16="http://schemas.microsoft.com/office/drawing/2014/main" id="{A3F3E4B8-74F1-1B23-339B-FF561E23DD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063" y="1934133"/>
            <a:ext cx="4453751" cy="4800600"/>
          </a:xfrm>
          <a:prstGeom prst="rect">
            <a:avLst/>
          </a:prstGeom>
          <a:effectLst>
            <a:softEdge rad="25400"/>
          </a:effectLst>
        </p:spPr>
      </p:pic>
      <p:sp>
        <p:nvSpPr>
          <p:cNvPr id="7" name="Oval 6">
            <a:extLst>
              <a:ext uri="{FF2B5EF4-FFF2-40B4-BE49-F238E27FC236}">
                <a16:creationId xmlns:a16="http://schemas.microsoft.com/office/drawing/2014/main" id="{BF81D746-6A34-ED84-A229-D590F37F64C3}"/>
              </a:ext>
            </a:extLst>
          </p:cNvPr>
          <p:cNvSpPr/>
          <p:nvPr/>
        </p:nvSpPr>
        <p:spPr>
          <a:xfrm flipV="1">
            <a:off x="11520425" y="-436600"/>
            <a:ext cx="1594575" cy="1594548"/>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Tree>
    <p:extLst>
      <p:ext uri="{BB962C8B-B14F-4D97-AF65-F5344CB8AC3E}">
        <p14:creationId xmlns:p14="http://schemas.microsoft.com/office/powerpoint/2010/main" val="3013581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98CF47-F22C-43A3-B6CA-913BB64E0426}"/>
              </a:ext>
            </a:extLst>
          </p:cNvPr>
          <p:cNvSpPr/>
          <p:nvPr/>
        </p:nvSpPr>
        <p:spPr>
          <a:xfrm>
            <a:off x="-1" y="0"/>
            <a:ext cx="121920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Rounded Corners 7">
            <a:extLst>
              <a:ext uri="{FF2B5EF4-FFF2-40B4-BE49-F238E27FC236}">
                <a16:creationId xmlns:a16="http://schemas.microsoft.com/office/drawing/2014/main" id="{9F3FFEE7-2357-4876-9BBA-A80C377A4719}"/>
              </a:ext>
            </a:extLst>
          </p:cNvPr>
          <p:cNvSpPr/>
          <p:nvPr/>
        </p:nvSpPr>
        <p:spPr>
          <a:xfrm>
            <a:off x="581025" y="2486025"/>
            <a:ext cx="11982450" cy="3705225"/>
          </a:xfrm>
          <a:prstGeom prst="roundRect">
            <a:avLst>
              <a:gd name="adj" fmla="val 5450"/>
            </a:avLst>
          </a:pr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1851E0-DC08-4E8F-9F9D-62858B8CF2F0}"/>
              </a:ext>
            </a:extLst>
          </p:cNvPr>
          <p:cNvSpPr/>
          <p:nvPr/>
        </p:nvSpPr>
        <p:spPr>
          <a:xfrm>
            <a:off x="475810" y="735770"/>
            <a:ext cx="6261651" cy="1187954"/>
          </a:xfrm>
          <a:prstGeom prst="rect">
            <a:avLst/>
          </a:prstGeom>
          <a:noFill/>
          <a:effectLst/>
        </p:spPr>
        <p:txBody>
          <a:bodyPr wrap="square" lIns="0" tIns="0" rIns="0" bIns="0" rtlCol="0">
            <a:spAutoFit/>
          </a:bodyPr>
          <a:lstStyle/>
          <a:p>
            <a:pPr defTabSz="713232">
              <a:lnSpc>
                <a:spcPct val="80000"/>
              </a:lnSpc>
            </a:pPr>
            <a:r>
              <a:rPr lang="en-US" sz="9600" spc="300" dirty="0">
                <a:solidFill>
                  <a:srgbClr val="3F4E63"/>
                </a:solidFill>
                <a:latin typeface="Modern No. 20" panose="02070704070505020303" pitchFamily="18" charset="0"/>
              </a:rPr>
              <a:t>Dashboards</a:t>
            </a:r>
          </a:p>
        </p:txBody>
      </p:sp>
      <p:sp>
        <p:nvSpPr>
          <p:cNvPr id="9" name="Oval 8">
            <a:extLst>
              <a:ext uri="{FF2B5EF4-FFF2-40B4-BE49-F238E27FC236}">
                <a16:creationId xmlns:a16="http://schemas.microsoft.com/office/drawing/2014/main" id="{C1276201-6359-4146-8149-C3012FF0BCB0}"/>
              </a:ext>
            </a:extLst>
          </p:cNvPr>
          <p:cNvSpPr/>
          <p:nvPr/>
        </p:nvSpPr>
        <p:spPr>
          <a:xfrm flipV="1">
            <a:off x="7550089" y="1036247"/>
            <a:ext cx="2727462" cy="2727414"/>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0" name="Oval 9">
            <a:extLst>
              <a:ext uri="{FF2B5EF4-FFF2-40B4-BE49-F238E27FC236}">
                <a16:creationId xmlns:a16="http://schemas.microsoft.com/office/drawing/2014/main" id="{DFBAD579-E0FB-49CA-81CE-E3DD1EBE68A6}"/>
              </a:ext>
            </a:extLst>
          </p:cNvPr>
          <p:cNvSpPr/>
          <p:nvPr/>
        </p:nvSpPr>
        <p:spPr>
          <a:xfrm flipV="1">
            <a:off x="-296726" y="5717905"/>
            <a:ext cx="1451530" cy="1451505"/>
          </a:xfrm>
          <a:prstGeom prst="ellipse">
            <a:avLst/>
          </a:prstGeom>
          <a:gradFill>
            <a:gsLst>
              <a:gs pos="0">
                <a:schemeClr val="accent1">
                  <a:lumMod val="20000"/>
                  <a:lumOff val="80000"/>
                </a:schemeClr>
              </a:gs>
              <a:gs pos="100000">
                <a:schemeClr val="bg1">
                  <a:lumMod val="95000"/>
                </a:schemeClr>
              </a:gs>
              <a:gs pos="30000">
                <a:schemeClr val="accent1">
                  <a:lumMod val="60000"/>
                  <a:lumOff val="40000"/>
                </a:schemeClr>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sp>
        <p:nvSpPr>
          <p:cNvPr id="18" name="Oval 17">
            <a:extLst>
              <a:ext uri="{FF2B5EF4-FFF2-40B4-BE49-F238E27FC236}">
                <a16:creationId xmlns:a16="http://schemas.microsoft.com/office/drawing/2014/main" id="{DFB5B9B2-03DB-43E7-AE57-32F56E0FF432}"/>
              </a:ext>
            </a:extLst>
          </p:cNvPr>
          <p:cNvSpPr/>
          <p:nvPr/>
        </p:nvSpPr>
        <p:spPr>
          <a:xfrm flipV="1">
            <a:off x="9725355" y="4068314"/>
            <a:ext cx="3279272" cy="3279214"/>
          </a:xfrm>
          <a:prstGeom prst="ellipse">
            <a:avLst/>
          </a:prstGeom>
          <a:gradFill>
            <a:gsLst>
              <a:gs pos="37000">
                <a:srgbClr val="CC5C87"/>
              </a:gs>
              <a:gs pos="100000">
                <a:schemeClr val="accent4"/>
              </a:gs>
              <a:gs pos="76000">
                <a:srgbClr val="FF5D37"/>
              </a:gs>
            </a:gsLst>
            <a:lin ang="2700000" scaled="1"/>
          </a:gradFill>
          <a:ln w="12700" cap="flat" cmpd="sng" algn="ctr">
            <a:noFill/>
            <a:prstDash val="solid"/>
            <a:miter lim="800000"/>
          </a:ln>
          <a:effectLst>
            <a:outerShdw blurRad="381000" dist="25400" dir="4680000" sx="109000" sy="109000" algn="t" rotWithShape="0">
              <a:srgbClr val="FB9F9F">
                <a:alpha val="19000"/>
              </a:srgbClr>
            </a:outerShdw>
          </a:effectLst>
        </p:spPr>
        <p:txBody>
          <a:bodyPr rtlCol="0" anchor="ctr"/>
          <a:lstStyle/>
          <a:p>
            <a:pPr algn="ctr"/>
            <a:endParaRPr lang="en-GB" kern="0">
              <a:solidFill>
                <a:srgbClr val="FFFFFF"/>
              </a:solidFill>
              <a:latin typeface="Calibri" panose="020F0502020204030204"/>
            </a:endParaRPr>
          </a:p>
        </p:txBody>
      </p:sp>
      <p:grpSp>
        <p:nvGrpSpPr>
          <p:cNvPr id="2" name="Group 1">
            <a:extLst>
              <a:ext uri="{FF2B5EF4-FFF2-40B4-BE49-F238E27FC236}">
                <a16:creationId xmlns:a16="http://schemas.microsoft.com/office/drawing/2014/main" id="{666628F2-8DA3-4D1F-A9F1-9CC46779F349}"/>
              </a:ext>
            </a:extLst>
          </p:cNvPr>
          <p:cNvGrpSpPr/>
          <p:nvPr/>
        </p:nvGrpSpPr>
        <p:grpSpPr>
          <a:xfrm>
            <a:off x="8420357" y="514100"/>
            <a:ext cx="2901374" cy="5829800"/>
            <a:chOff x="8315401" y="303209"/>
            <a:chExt cx="3111286" cy="6251582"/>
          </a:xfrm>
        </p:grpSpPr>
        <p:pic>
          <p:nvPicPr>
            <p:cNvPr id="15" name="Graphic 14">
              <a:extLst>
                <a:ext uri="{FF2B5EF4-FFF2-40B4-BE49-F238E27FC236}">
                  <a16:creationId xmlns:a16="http://schemas.microsoft.com/office/drawing/2014/main" id="{4C3BD387-D462-483A-883D-E3DDD76125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5401" y="303209"/>
              <a:ext cx="3111286" cy="6251582"/>
            </a:xfrm>
            <a:prstGeom prst="rect">
              <a:avLst/>
            </a:prstGeom>
          </p:spPr>
        </p:pic>
        <p:sp>
          <p:nvSpPr>
            <p:cNvPr id="16" name="Rectangle: Rounded Corners 15">
              <a:extLst>
                <a:ext uri="{FF2B5EF4-FFF2-40B4-BE49-F238E27FC236}">
                  <a16:creationId xmlns:a16="http://schemas.microsoft.com/office/drawing/2014/main" id="{045DE577-76B2-46ED-AC08-9F347437A161}"/>
                </a:ext>
              </a:extLst>
            </p:cNvPr>
            <p:cNvSpPr/>
            <p:nvPr/>
          </p:nvSpPr>
          <p:spPr>
            <a:xfrm>
              <a:off x="8476680" y="429768"/>
              <a:ext cx="2788728" cy="5998466"/>
            </a:xfrm>
            <a:prstGeom prst="roundRect">
              <a:avLst>
                <a:gd name="adj" fmla="val 11037"/>
              </a:avLst>
            </a:prstGeom>
            <a:blipFill dpi="0" rotWithShape="1">
              <a:blip r:embed="rId4">
                <a:alphaModFix amt="71000"/>
              </a:blip>
              <a:srcRect/>
              <a:stretch>
                <a:fillRect l="-62470" r="-1558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40FFC3E-7DC6-4A5A-846A-5CB1ED4F3E18}"/>
              </a:ext>
            </a:extLst>
          </p:cNvPr>
          <p:cNvGrpSpPr/>
          <p:nvPr/>
        </p:nvGrpSpPr>
        <p:grpSpPr>
          <a:xfrm>
            <a:off x="10565230" y="6429971"/>
            <a:ext cx="1172063" cy="265457"/>
            <a:chOff x="10496650" y="6390215"/>
            <a:chExt cx="1172063" cy="265457"/>
          </a:xfrm>
        </p:grpSpPr>
        <p:sp>
          <p:nvSpPr>
            <p:cNvPr id="13" name="TextBox 12">
              <a:extLst>
                <a:ext uri="{FF2B5EF4-FFF2-40B4-BE49-F238E27FC236}">
                  <a16:creationId xmlns:a16="http://schemas.microsoft.com/office/drawing/2014/main" id="{D52C731D-580D-4E04-939E-CC2F39EF50B0}"/>
                </a:ext>
              </a:extLst>
            </p:cNvPr>
            <p:cNvSpPr txBox="1"/>
            <p:nvPr/>
          </p:nvSpPr>
          <p:spPr>
            <a:xfrm>
              <a:off x="10496650" y="6401756"/>
              <a:ext cx="938664" cy="253916"/>
            </a:xfrm>
            <a:prstGeom prst="rect">
              <a:avLst/>
            </a:prstGeom>
            <a:noFill/>
          </p:spPr>
          <p:txBody>
            <a:bodyPr wrap="square" rtlCol="0">
              <a:spAutoFit/>
            </a:bodyPr>
            <a:lstStyle/>
            <a:p>
              <a:pPr algn="ctr"/>
              <a:r>
                <a:rPr lang="en-GB"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rPr>
                <a:t>Page</a:t>
              </a:r>
              <a:endParaRPr lang="id-ID" sz="1000" strike="noStrike" spc="600" dirty="0">
                <a:solidFill>
                  <a:schemeClr val="bg1"/>
                </a:solidFill>
                <a:latin typeface="Lucida Sans" panose="020B0602030504020204" pitchFamily="34" charset="0"/>
                <a:ea typeface="Roboto Condensed" panose="02000000000000000000" pitchFamily="2" charset="0"/>
                <a:cs typeface="Poppins Light" panose="00000400000000000000" pitchFamily="2" charset="0"/>
              </a:endParaRPr>
            </a:p>
          </p:txBody>
        </p:sp>
        <p:sp>
          <p:nvSpPr>
            <p:cNvPr id="14" name="TextBox 13">
              <a:extLst>
                <a:ext uri="{FF2B5EF4-FFF2-40B4-BE49-F238E27FC236}">
                  <a16:creationId xmlns:a16="http://schemas.microsoft.com/office/drawing/2014/main" id="{A9039082-3690-4C5B-BCCA-78CA79A0125C}"/>
                </a:ext>
              </a:extLst>
            </p:cNvPr>
            <p:cNvSpPr txBox="1"/>
            <p:nvPr/>
          </p:nvSpPr>
          <p:spPr>
            <a:xfrm flipH="1">
              <a:off x="11147810" y="6390215"/>
              <a:ext cx="520903" cy="246221"/>
            </a:xfrm>
            <a:prstGeom prst="rect">
              <a:avLst/>
            </a:prstGeom>
            <a:noFill/>
          </p:spPr>
          <p:txBody>
            <a:bodyPr wrap="square" rtlCol="0">
              <a:spAutoFit/>
            </a:bodyPr>
            <a:lstStyle/>
            <a:p>
              <a:pPr algn="ctr"/>
              <a:fld id="{260E2A6B-A809-4840-BF14-8648BC0BDF87}" type="slidenum">
                <a:rPr lang="id-ID" sz="1000" i="0" smtClean="0">
                  <a:solidFill>
                    <a:schemeClr val="bg1"/>
                  </a:solidFill>
                  <a:latin typeface="Lucida Sans" panose="020B0602030504020204" pitchFamily="34" charset="0"/>
                  <a:ea typeface="Open Sans" panose="020B0606030504020204" pitchFamily="34" charset="0"/>
                  <a:cs typeface="Poppins Light" panose="00000400000000000000" pitchFamily="2" charset="0"/>
                </a:rPr>
                <a:pPr algn="ctr"/>
                <a:t>9</a:t>
              </a:fld>
              <a:endParaRPr lang="id-ID" sz="1000" i="0" dirty="0">
                <a:solidFill>
                  <a:schemeClr val="bg1"/>
                </a:solidFill>
                <a:latin typeface="Lucida Sans" panose="020B0602030504020204" pitchFamily="34" charset="0"/>
                <a:ea typeface="Open Sans" panose="020B0606030504020204" pitchFamily="34" charset="0"/>
                <a:cs typeface="Poppins Light" panose="00000400000000000000" pitchFamily="2" charset="0"/>
              </a:endParaRPr>
            </a:p>
          </p:txBody>
        </p:sp>
      </p:grpSp>
      <p:sp>
        <p:nvSpPr>
          <p:cNvPr id="7" name="TextBox 6">
            <a:extLst>
              <a:ext uri="{FF2B5EF4-FFF2-40B4-BE49-F238E27FC236}">
                <a16:creationId xmlns:a16="http://schemas.microsoft.com/office/drawing/2014/main" id="{9A8038F1-369B-403F-A9BE-52390E8EAA10}"/>
              </a:ext>
            </a:extLst>
          </p:cNvPr>
          <p:cNvSpPr txBox="1"/>
          <p:nvPr/>
        </p:nvSpPr>
        <p:spPr>
          <a:xfrm>
            <a:off x="973350" y="2892087"/>
            <a:ext cx="6037049" cy="2677656"/>
          </a:xfrm>
          <a:prstGeom prst="rect">
            <a:avLst/>
          </a:prstGeom>
          <a:noFill/>
        </p:spPr>
        <p:txBody>
          <a:bodyPr wrap="square" rtlCol="0">
            <a:spAutoFit/>
          </a:bodyPr>
          <a:lstStyle/>
          <a:p>
            <a:r>
              <a:rPr lang="en-US" sz="1400" dirty="0">
                <a:solidFill>
                  <a:schemeClr val="tx2">
                    <a:lumMod val="60000"/>
                    <a:lumOff val="40000"/>
                  </a:schemeClr>
                </a:solidFill>
                <a:latin typeface="Lucida Sans" panose="020B0602030504020204" pitchFamily="34" charset="0"/>
              </a:rPr>
              <a:t>A </a:t>
            </a:r>
            <a:r>
              <a:rPr lang="en-US" sz="1400" b="1" dirty="0">
                <a:solidFill>
                  <a:schemeClr val="tx2">
                    <a:lumMod val="60000"/>
                    <a:lumOff val="40000"/>
                  </a:schemeClr>
                </a:solidFill>
                <a:latin typeface="Lucida Sans" panose="020B0602030504020204" pitchFamily="34" charset="0"/>
                <a:hlinkClick r:id="rId5"/>
              </a:rPr>
              <a:t>Dashboard</a:t>
            </a:r>
            <a:r>
              <a:rPr lang="en-US" sz="1400" dirty="0">
                <a:solidFill>
                  <a:schemeClr val="tx2">
                    <a:lumMod val="60000"/>
                    <a:lumOff val="40000"/>
                  </a:schemeClr>
                </a:solidFill>
                <a:latin typeface="Lucida Sans" panose="020B0602030504020204" pitchFamily="34" charset="0"/>
              </a:rPr>
              <a:t> is a visual tool used to present key data and insights in a concise and accessible format, aiding decision-making processes. These dashboards are built using Power BI and rely on data stored in a Microsoft SQL Server database. </a:t>
            </a:r>
          </a:p>
          <a:p>
            <a:endParaRPr lang="en-US" sz="1400" dirty="0">
              <a:solidFill>
                <a:schemeClr val="tx2">
                  <a:lumMod val="60000"/>
                  <a:lumOff val="40000"/>
                </a:schemeClr>
              </a:solidFill>
              <a:latin typeface="Lucida Sans" panose="020B0602030504020204" pitchFamily="34" charset="0"/>
            </a:endParaRPr>
          </a:p>
          <a:p>
            <a:r>
              <a:rPr lang="en-US" sz="1400" dirty="0">
                <a:solidFill>
                  <a:schemeClr val="tx2">
                    <a:lumMod val="60000"/>
                    <a:lumOff val="40000"/>
                  </a:schemeClr>
                </a:solidFill>
                <a:latin typeface="Lucida Sans" panose="020B0602030504020204" pitchFamily="34" charset="0"/>
              </a:rPr>
              <a:t>The integration between the database and Power BI ensures that the dashboards display real-time or near-real-time information, enabling stakeholders to monitor performance and identify trends effectively. </a:t>
            </a:r>
          </a:p>
          <a:p>
            <a:endParaRPr lang="en-US" sz="1400" dirty="0">
              <a:solidFill>
                <a:schemeClr val="tx2">
                  <a:lumMod val="60000"/>
                  <a:lumOff val="40000"/>
                </a:schemeClr>
              </a:solidFill>
              <a:latin typeface="Lucida Sans" panose="020B0602030504020204" pitchFamily="34" charset="0"/>
            </a:endParaRPr>
          </a:p>
          <a:p>
            <a:r>
              <a:rPr lang="en-US" sz="1400" dirty="0">
                <a:solidFill>
                  <a:schemeClr val="tx2">
                    <a:lumMod val="60000"/>
                    <a:lumOff val="40000"/>
                  </a:schemeClr>
                </a:solidFill>
                <a:latin typeface="Lucida Sans" panose="020B0602030504020204" pitchFamily="34" charset="0"/>
              </a:rPr>
              <a:t>This setup streamlines data analysis and facilitates informed decision-making within organizations.</a:t>
            </a:r>
          </a:p>
        </p:txBody>
      </p:sp>
    </p:spTree>
    <p:extLst>
      <p:ext uri="{BB962C8B-B14F-4D97-AF65-F5344CB8AC3E}">
        <p14:creationId xmlns:p14="http://schemas.microsoft.com/office/powerpoint/2010/main" val="968396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2825</TotalTime>
  <Words>1052</Words>
  <Application>Microsoft Office PowerPoint</Application>
  <PresentationFormat>Widescreen</PresentationFormat>
  <Paragraphs>145</Paragraphs>
  <Slides>14</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Arial</vt:lpstr>
      <vt:lpstr>Bradley Hand ITC</vt:lpstr>
      <vt:lpstr>Calibri</vt:lpstr>
      <vt:lpstr>Calibri Light</vt:lpstr>
      <vt:lpstr>Lato</vt:lpstr>
      <vt:lpstr>Lucida Sans</vt:lpstr>
      <vt:lpstr>Modern No. 20</vt:lpstr>
      <vt:lpstr>Open Sans</vt:lpstr>
      <vt:lpstr>Poppins Light</vt:lpstr>
      <vt:lpstr>Roboto Condensed</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 template</dc:title>
  <dc:creator>Magadh Singh</dc:creator>
  <cp:keywords>24slides</cp:keywords>
  <cp:lastModifiedBy>KALSAIT HARSHAD BHIVA (FCP Student)</cp:lastModifiedBy>
  <cp:revision>274</cp:revision>
  <dcterms:created xsi:type="dcterms:W3CDTF">2019-08-22T03:24:11Z</dcterms:created>
  <dcterms:modified xsi:type="dcterms:W3CDTF">2024-04-29T14:16:01Z</dcterms:modified>
</cp:coreProperties>
</file>